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2.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174" r:id="rId2"/>
    <p:sldMasterId id="2147484189" r:id="rId3"/>
    <p:sldMasterId id="2147484199" r:id="rId4"/>
  </p:sldMasterIdLst>
  <p:notesMasterIdLst>
    <p:notesMasterId r:id="rId35"/>
  </p:notesMasterIdLst>
  <p:handoutMasterIdLst>
    <p:handoutMasterId r:id="rId36"/>
  </p:handoutMasterIdLst>
  <p:sldIdLst>
    <p:sldId id="256" r:id="rId5"/>
    <p:sldId id="435" r:id="rId6"/>
    <p:sldId id="431" r:id="rId7"/>
    <p:sldId id="432" r:id="rId8"/>
    <p:sldId id="436" r:id="rId9"/>
    <p:sldId id="433" r:id="rId10"/>
    <p:sldId id="314" r:id="rId11"/>
    <p:sldId id="428" r:id="rId12"/>
    <p:sldId id="395" r:id="rId13"/>
    <p:sldId id="330" r:id="rId14"/>
    <p:sldId id="437" r:id="rId15"/>
    <p:sldId id="444" r:id="rId16"/>
    <p:sldId id="331" r:id="rId17"/>
    <p:sldId id="430" r:id="rId18"/>
    <p:sldId id="401" r:id="rId19"/>
    <p:sldId id="442" r:id="rId20"/>
    <p:sldId id="443" r:id="rId21"/>
    <p:sldId id="404" r:id="rId22"/>
    <p:sldId id="427" r:id="rId23"/>
    <p:sldId id="440" r:id="rId24"/>
    <p:sldId id="369" r:id="rId25"/>
    <p:sldId id="408" r:id="rId26"/>
    <p:sldId id="370" r:id="rId27"/>
    <p:sldId id="415" r:id="rId28"/>
    <p:sldId id="416" r:id="rId29"/>
    <p:sldId id="383" r:id="rId30"/>
    <p:sldId id="372" r:id="rId31"/>
    <p:sldId id="418" r:id="rId32"/>
    <p:sldId id="438" r:id="rId33"/>
    <p:sldId id="439" r:id="rId34"/>
  </p:sldIdLst>
  <p:sldSz cx="9144000" cy="6858000" type="screen4x3"/>
  <p:notesSz cx="6797675" cy="9926638"/>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6699"/>
    <a:srgbClr val="336699"/>
    <a:srgbClr val="CCFFFF"/>
    <a:srgbClr val="FF6600"/>
    <a:srgbClr val="FFFFCC"/>
    <a:srgbClr val="BBE0E3"/>
    <a:srgbClr val="00CC99"/>
    <a:srgbClr val="66FFCC"/>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0335" autoAdjust="0"/>
  </p:normalViewPr>
  <p:slideViewPr>
    <p:cSldViewPr>
      <p:cViewPr>
        <p:scale>
          <a:sx n="70" d="100"/>
          <a:sy n="70" d="100"/>
        </p:scale>
        <p:origin x="-1638" y="-222"/>
      </p:cViewPr>
      <p:guideLst>
        <p:guide orient="horz" pos="2160"/>
        <p:guide orient="horz" pos="1248"/>
        <p:guide orient="horz" pos="776"/>
        <p:guide pos="2880"/>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94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diagrams/_rels/data4.xml.rels><?xml version="1.0" encoding="UTF-8" standalone="yes"?>
<Relationships xmlns="http://schemas.openxmlformats.org/package/2006/relationships"><Relationship Id="rId1" Type="http://schemas.openxmlformats.org/officeDocument/2006/relationships/image" Target="../media/image61.GIF"/></Relationships>
</file>

<file path=ppt/diagrams/_rels/data5.xml.rels><?xml version="1.0" encoding="UTF-8" standalone="yes"?>
<Relationships xmlns="http://schemas.openxmlformats.org/package/2006/relationships"><Relationship Id="rId1" Type="http://schemas.openxmlformats.org/officeDocument/2006/relationships/image" Target="../media/image62.jpeg"/></Relationships>
</file>

<file path=ppt/diagrams/_rels/data6.xml.rels><?xml version="1.0" encoding="UTF-8" standalone="yes"?>
<Relationships xmlns="http://schemas.openxmlformats.org/package/2006/relationships"><Relationship Id="rId1" Type="http://schemas.openxmlformats.org/officeDocument/2006/relationships/image" Target="../media/image62.jpeg"/></Relationships>
</file>

<file path=ppt/diagrams/_rels/data7.xml.rels><?xml version="1.0" encoding="UTF-8" standalone="yes"?>
<Relationships xmlns="http://schemas.openxmlformats.org/package/2006/relationships"><Relationship Id="rId1" Type="http://schemas.openxmlformats.org/officeDocument/2006/relationships/image" Target="../media/image61.GIF"/></Relationships>
</file>

<file path=ppt/diagrams/_rels/drawing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1.GIF"/></Relationships>
</file>

<file path=ppt/diagrams/_rels/drawing5.xml.rels><?xml version="1.0" encoding="UTF-8" standalone="yes"?>
<Relationships xmlns="http://schemas.openxmlformats.org/package/2006/relationships"><Relationship Id="rId1" Type="http://schemas.openxmlformats.org/officeDocument/2006/relationships/image" Target="../media/image6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4875F-6D49-4E29-849B-F683AA091D6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FR"/>
        </a:p>
      </dgm:t>
    </dgm:pt>
    <dgm:pt modelId="{15DDFCEC-4273-4700-9DCF-BD1ECF8B50AF}">
      <dgm:prSet phldrT="[Texte]"/>
      <dgm:spPr/>
      <dgm:t>
        <a:bodyPr/>
        <a:lstStyle/>
        <a:p>
          <a:r>
            <a:rPr lang="fr-FR" b="1" dirty="0" smtClean="0">
              <a:solidFill>
                <a:schemeClr val="accent2"/>
              </a:solidFill>
            </a:rPr>
            <a:t>La</a:t>
          </a:r>
          <a:r>
            <a:rPr lang="fr-FR" dirty="0" smtClean="0"/>
            <a:t> </a:t>
          </a:r>
          <a:r>
            <a:rPr lang="fr-FR" b="1" dirty="0" smtClean="0">
              <a:solidFill>
                <a:srgbClr val="FF0000"/>
              </a:solidFill>
            </a:rPr>
            <a:t>construction</a:t>
          </a:r>
          <a:r>
            <a:rPr lang="fr-FR" dirty="0" smtClean="0"/>
            <a:t> </a:t>
          </a:r>
          <a:r>
            <a:rPr lang="fr-FR" b="1" dirty="0" smtClean="0">
              <a:solidFill>
                <a:schemeClr val="accent2"/>
              </a:solidFill>
            </a:rPr>
            <a:t>d’une équipe autour des </a:t>
          </a:r>
          <a:r>
            <a:rPr lang="fr-FR" b="1" dirty="0" smtClean="0">
              <a:solidFill>
                <a:srgbClr val="FF0000"/>
              </a:solidFill>
            </a:rPr>
            <a:t>compétences non techniques</a:t>
          </a:r>
          <a:endParaRPr lang="fr-FR" dirty="0"/>
        </a:p>
      </dgm:t>
    </dgm:pt>
    <dgm:pt modelId="{ADAF51A3-0764-4C43-82E5-2C04F9786D73}" type="parTrans" cxnId="{BC07EBC0-C48F-4934-B81B-B5743EA69838}">
      <dgm:prSet/>
      <dgm:spPr/>
      <dgm:t>
        <a:bodyPr/>
        <a:lstStyle/>
        <a:p>
          <a:endParaRPr lang="fr-FR"/>
        </a:p>
      </dgm:t>
    </dgm:pt>
    <dgm:pt modelId="{5C70707E-5062-4698-A661-1F1BD15585D3}" type="sibTrans" cxnId="{BC07EBC0-C48F-4934-B81B-B5743EA69838}">
      <dgm:prSet/>
      <dgm:spPr/>
      <dgm:t>
        <a:bodyPr/>
        <a:lstStyle/>
        <a:p>
          <a:endParaRPr lang="fr-FR"/>
        </a:p>
      </dgm:t>
    </dgm:pt>
    <dgm:pt modelId="{9D01D29B-568B-41CD-B3AF-C98DBCEB2936}">
      <dgm:prSet phldrT="[Texte]" custT="1"/>
      <dgm:spPr/>
      <dgm:t>
        <a:bodyPr/>
        <a:lstStyle/>
        <a:p>
          <a:r>
            <a:rPr lang="fr-FR" sz="1400" b="1" dirty="0" smtClean="0">
              <a:solidFill>
                <a:srgbClr val="004890"/>
              </a:solidFill>
            </a:rPr>
            <a:t>un </a:t>
          </a:r>
          <a:r>
            <a:rPr lang="fr-FR" sz="1400" b="1" dirty="0" smtClean="0">
              <a:solidFill>
                <a:srgbClr val="FF0000"/>
              </a:solidFill>
            </a:rPr>
            <a:t>projet</a:t>
          </a:r>
          <a:r>
            <a:rPr lang="fr-FR" sz="1400" b="1" dirty="0" smtClean="0">
              <a:solidFill>
                <a:srgbClr val="004890"/>
              </a:solidFill>
            </a:rPr>
            <a:t> de l</a:t>
          </a:r>
          <a:r>
            <a:rPr lang="fr-FR" altLang="fr-FR" sz="1400" b="1" dirty="0" smtClean="0">
              <a:solidFill>
                <a:srgbClr val="004890"/>
              </a:solidFill>
            </a:rPr>
            <a:t>’</a:t>
          </a:r>
          <a:r>
            <a:rPr lang="fr-FR" altLang="ja-JP" sz="1400" b="1" dirty="0" smtClean="0">
              <a:solidFill>
                <a:srgbClr val="FF0000"/>
              </a:solidFill>
            </a:rPr>
            <a:t>équipe </a:t>
          </a:r>
          <a:r>
            <a:rPr lang="fr-FR" sz="1400" b="1" dirty="0" smtClean="0">
              <a:solidFill>
                <a:schemeClr val="accent2"/>
              </a:solidFill>
            </a:rPr>
            <a:t>pour améliorer la Sécurité des patients</a:t>
          </a:r>
          <a:endParaRPr lang="fr-FR" sz="1400" dirty="0">
            <a:solidFill>
              <a:schemeClr val="accent2"/>
            </a:solidFill>
          </a:endParaRPr>
        </a:p>
      </dgm:t>
    </dgm:pt>
    <dgm:pt modelId="{0CFD9044-44AB-4917-B0E1-5D4E84235545}" type="parTrans" cxnId="{290B5D1D-9C37-410E-969F-81832E77084D}">
      <dgm:prSet/>
      <dgm:spPr/>
      <dgm:t>
        <a:bodyPr/>
        <a:lstStyle/>
        <a:p>
          <a:endParaRPr lang="fr-FR"/>
        </a:p>
      </dgm:t>
    </dgm:pt>
    <dgm:pt modelId="{D72804ED-A909-4B53-A56F-9932D115E50C}" type="sibTrans" cxnId="{290B5D1D-9C37-410E-969F-81832E77084D}">
      <dgm:prSet/>
      <dgm:spPr/>
      <dgm:t>
        <a:bodyPr/>
        <a:lstStyle/>
        <a:p>
          <a:endParaRPr lang="fr-FR"/>
        </a:p>
      </dgm:t>
    </dgm:pt>
    <dgm:pt modelId="{B3FD781A-3A8F-4047-B09D-4506E66DD22E}">
      <dgm:prSet phldrT="[Texte]" custT="1"/>
      <dgm:spPr/>
      <dgm:t>
        <a:bodyPr/>
        <a:lstStyle/>
        <a:p>
          <a:pPr algn="ctr"/>
          <a:r>
            <a:rPr lang="fr-FR" sz="1400" b="1" smtClean="0">
              <a:solidFill>
                <a:schemeClr val="accent2"/>
              </a:solidFill>
            </a:rPr>
            <a:t>Faire de la maîtrise des risques </a:t>
          </a:r>
          <a:r>
            <a:rPr lang="fr-FR" sz="1400" b="1" smtClean="0">
              <a:solidFill>
                <a:srgbClr val="FF0000"/>
              </a:solidFill>
            </a:rPr>
            <a:t>un enjeu collectif</a:t>
          </a:r>
          <a:endParaRPr lang="fr-FR" sz="1400" dirty="0"/>
        </a:p>
      </dgm:t>
    </dgm:pt>
    <dgm:pt modelId="{B12A6463-1303-420D-94C5-259DB48BB350}" type="sibTrans" cxnId="{0DB494AD-555D-4DBD-B23E-AD7565ACBCD7}">
      <dgm:prSet/>
      <dgm:spPr/>
      <dgm:t>
        <a:bodyPr/>
        <a:lstStyle/>
        <a:p>
          <a:endParaRPr lang="fr-FR"/>
        </a:p>
      </dgm:t>
    </dgm:pt>
    <dgm:pt modelId="{63AD535D-91B4-4AAC-B339-6EC4620531E9}" type="parTrans" cxnId="{0DB494AD-555D-4DBD-B23E-AD7565ACBCD7}">
      <dgm:prSet/>
      <dgm:spPr/>
      <dgm:t>
        <a:bodyPr/>
        <a:lstStyle/>
        <a:p>
          <a:endParaRPr lang="fr-FR"/>
        </a:p>
      </dgm:t>
    </dgm:pt>
    <dgm:pt modelId="{E970B4F4-81F8-4D56-9CF6-3D627F1887F1}" type="pres">
      <dgm:prSet presAssocID="{5C44875F-6D49-4E29-849B-F683AA091D6D}" presName="compositeShape" presStyleCnt="0">
        <dgm:presLayoutVars>
          <dgm:chMax val="7"/>
          <dgm:dir/>
          <dgm:resizeHandles val="exact"/>
        </dgm:presLayoutVars>
      </dgm:prSet>
      <dgm:spPr/>
      <dgm:t>
        <a:bodyPr/>
        <a:lstStyle/>
        <a:p>
          <a:endParaRPr lang="fr-FR"/>
        </a:p>
      </dgm:t>
    </dgm:pt>
    <dgm:pt modelId="{E1394B3F-4115-4017-ADD1-5D28F881C029}" type="pres">
      <dgm:prSet presAssocID="{5C44875F-6D49-4E29-849B-F683AA091D6D}" presName="wedge1" presStyleLbl="node1" presStyleIdx="0" presStyleCnt="3"/>
      <dgm:spPr/>
      <dgm:t>
        <a:bodyPr/>
        <a:lstStyle/>
        <a:p>
          <a:endParaRPr lang="fr-FR"/>
        </a:p>
      </dgm:t>
    </dgm:pt>
    <dgm:pt modelId="{73C441D8-2BAC-43D0-8CB9-692ECAD71834}" type="pres">
      <dgm:prSet presAssocID="{5C44875F-6D49-4E29-849B-F683AA091D6D}" presName="dummy1a" presStyleCnt="0"/>
      <dgm:spPr/>
    </dgm:pt>
    <dgm:pt modelId="{05C3B2E4-0188-4108-957A-AD01F66A8D2C}" type="pres">
      <dgm:prSet presAssocID="{5C44875F-6D49-4E29-849B-F683AA091D6D}" presName="dummy1b" presStyleCnt="0"/>
      <dgm:spPr/>
    </dgm:pt>
    <dgm:pt modelId="{A54DFAD5-D309-4B89-B806-437C3B446847}" type="pres">
      <dgm:prSet presAssocID="{5C44875F-6D49-4E29-849B-F683AA091D6D}" presName="wedge1Tx" presStyleLbl="node1" presStyleIdx="0" presStyleCnt="3">
        <dgm:presLayoutVars>
          <dgm:chMax val="0"/>
          <dgm:chPref val="0"/>
          <dgm:bulletEnabled val="1"/>
        </dgm:presLayoutVars>
      </dgm:prSet>
      <dgm:spPr/>
      <dgm:t>
        <a:bodyPr/>
        <a:lstStyle/>
        <a:p>
          <a:endParaRPr lang="fr-FR"/>
        </a:p>
      </dgm:t>
    </dgm:pt>
    <dgm:pt modelId="{06F59A62-F6E5-4CDD-A97E-5F075C667797}" type="pres">
      <dgm:prSet presAssocID="{5C44875F-6D49-4E29-849B-F683AA091D6D}" presName="wedge2" presStyleLbl="node1" presStyleIdx="1" presStyleCnt="3"/>
      <dgm:spPr/>
      <dgm:t>
        <a:bodyPr/>
        <a:lstStyle/>
        <a:p>
          <a:endParaRPr lang="fr-FR"/>
        </a:p>
      </dgm:t>
    </dgm:pt>
    <dgm:pt modelId="{9C1D98C7-6F2A-4FC3-8075-7A3773EE874B}" type="pres">
      <dgm:prSet presAssocID="{5C44875F-6D49-4E29-849B-F683AA091D6D}" presName="dummy2a" presStyleCnt="0"/>
      <dgm:spPr/>
    </dgm:pt>
    <dgm:pt modelId="{20EBF213-FAB3-48A7-963A-51079CF27A67}" type="pres">
      <dgm:prSet presAssocID="{5C44875F-6D49-4E29-849B-F683AA091D6D}" presName="dummy2b" presStyleCnt="0"/>
      <dgm:spPr/>
    </dgm:pt>
    <dgm:pt modelId="{33A179FC-9668-48B0-883D-F4CD923C75EF}" type="pres">
      <dgm:prSet presAssocID="{5C44875F-6D49-4E29-849B-F683AA091D6D}" presName="wedge2Tx" presStyleLbl="node1" presStyleIdx="1" presStyleCnt="3">
        <dgm:presLayoutVars>
          <dgm:chMax val="0"/>
          <dgm:chPref val="0"/>
          <dgm:bulletEnabled val="1"/>
        </dgm:presLayoutVars>
      </dgm:prSet>
      <dgm:spPr/>
      <dgm:t>
        <a:bodyPr/>
        <a:lstStyle/>
        <a:p>
          <a:endParaRPr lang="fr-FR"/>
        </a:p>
      </dgm:t>
    </dgm:pt>
    <dgm:pt modelId="{51FF4C43-F630-4A8F-94CB-5B7414C82018}" type="pres">
      <dgm:prSet presAssocID="{5C44875F-6D49-4E29-849B-F683AA091D6D}" presName="wedge3" presStyleLbl="node1" presStyleIdx="2" presStyleCnt="3"/>
      <dgm:spPr/>
      <dgm:t>
        <a:bodyPr/>
        <a:lstStyle/>
        <a:p>
          <a:endParaRPr lang="fr-FR"/>
        </a:p>
      </dgm:t>
    </dgm:pt>
    <dgm:pt modelId="{A59BC196-A7EA-4525-84C7-61977B2C60E8}" type="pres">
      <dgm:prSet presAssocID="{5C44875F-6D49-4E29-849B-F683AA091D6D}" presName="dummy3a" presStyleCnt="0"/>
      <dgm:spPr/>
    </dgm:pt>
    <dgm:pt modelId="{3C07C48E-E7D6-46E5-A170-7F91C6D34A37}" type="pres">
      <dgm:prSet presAssocID="{5C44875F-6D49-4E29-849B-F683AA091D6D}" presName="dummy3b" presStyleCnt="0"/>
      <dgm:spPr/>
    </dgm:pt>
    <dgm:pt modelId="{D2BD39A1-534A-460C-BA93-16A0A018C5DD}" type="pres">
      <dgm:prSet presAssocID="{5C44875F-6D49-4E29-849B-F683AA091D6D}" presName="wedge3Tx" presStyleLbl="node1" presStyleIdx="2" presStyleCnt="3">
        <dgm:presLayoutVars>
          <dgm:chMax val="0"/>
          <dgm:chPref val="0"/>
          <dgm:bulletEnabled val="1"/>
        </dgm:presLayoutVars>
      </dgm:prSet>
      <dgm:spPr/>
      <dgm:t>
        <a:bodyPr/>
        <a:lstStyle/>
        <a:p>
          <a:endParaRPr lang="fr-FR"/>
        </a:p>
      </dgm:t>
    </dgm:pt>
    <dgm:pt modelId="{AA8B191D-B988-4BC7-ABAA-072D5C0FDEE0}" type="pres">
      <dgm:prSet presAssocID="{B12A6463-1303-420D-94C5-259DB48BB350}" presName="arrowWedge1" presStyleLbl="fgSibTrans2D1" presStyleIdx="0" presStyleCnt="3"/>
      <dgm:spPr>
        <a:effectLst>
          <a:outerShdw blurRad="50800" dist="38100" dir="16200000" rotWithShape="0">
            <a:prstClr val="black">
              <a:alpha val="40000"/>
            </a:prstClr>
          </a:outerShdw>
        </a:effectLst>
      </dgm:spPr>
    </dgm:pt>
    <dgm:pt modelId="{2455C177-960D-4E8E-91C9-56423FB49920}" type="pres">
      <dgm:prSet presAssocID="{5C70707E-5062-4698-A661-1F1BD15585D3}" presName="arrowWedge2" presStyleLbl="fgSibTrans2D1" presStyleIdx="1" presStyleCnt="3"/>
      <dgm:spPr/>
    </dgm:pt>
    <dgm:pt modelId="{D11771E7-928D-47A9-9612-02A615947249}" type="pres">
      <dgm:prSet presAssocID="{D72804ED-A909-4B53-A56F-9932D115E50C}" presName="arrowWedge3" presStyleLbl="fgSibTrans2D1" presStyleIdx="2" presStyleCnt="3"/>
      <dgm:spPr/>
    </dgm:pt>
  </dgm:ptLst>
  <dgm:cxnLst>
    <dgm:cxn modelId="{A05CF31B-546B-4247-B846-418C99D4631D}" type="presOf" srcId="{15DDFCEC-4273-4700-9DCF-BD1ECF8B50AF}" destId="{06F59A62-F6E5-4CDD-A97E-5F075C667797}" srcOrd="0" destOrd="0" presId="urn:microsoft.com/office/officeart/2005/8/layout/cycle8"/>
    <dgm:cxn modelId="{BC07EBC0-C48F-4934-B81B-B5743EA69838}" srcId="{5C44875F-6D49-4E29-849B-F683AA091D6D}" destId="{15DDFCEC-4273-4700-9DCF-BD1ECF8B50AF}" srcOrd="1" destOrd="0" parTransId="{ADAF51A3-0764-4C43-82E5-2C04F9786D73}" sibTransId="{5C70707E-5062-4698-A661-1F1BD15585D3}"/>
    <dgm:cxn modelId="{1C907D27-FF53-40C9-A269-B0C0AB99FBF7}" type="presOf" srcId="{9D01D29B-568B-41CD-B3AF-C98DBCEB2936}" destId="{51FF4C43-F630-4A8F-94CB-5B7414C82018}" srcOrd="0" destOrd="0" presId="urn:microsoft.com/office/officeart/2005/8/layout/cycle8"/>
    <dgm:cxn modelId="{0DB494AD-555D-4DBD-B23E-AD7565ACBCD7}" srcId="{5C44875F-6D49-4E29-849B-F683AA091D6D}" destId="{B3FD781A-3A8F-4047-B09D-4506E66DD22E}" srcOrd="0" destOrd="0" parTransId="{63AD535D-91B4-4AAC-B339-6EC4620531E9}" sibTransId="{B12A6463-1303-420D-94C5-259DB48BB350}"/>
    <dgm:cxn modelId="{2596772A-52EC-45CF-9350-A6BE582888B1}" type="presOf" srcId="{5C44875F-6D49-4E29-849B-F683AA091D6D}" destId="{E970B4F4-81F8-4D56-9CF6-3D627F1887F1}" srcOrd="0" destOrd="0" presId="urn:microsoft.com/office/officeart/2005/8/layout/cycle8"/>
    <dgm:cxn modelId="{E2CC2B22-8D5B-4502-9772-08FE8579A9CC}" type="presOf" srcId="{B3FD781A-3A8F-4047-B09D-4506E66DD22E}" destId="{A54DFAD5-D309-4B89-B806-437C3B446847}" srcOrd="1" destOrd="0" presId="urn:microsoft.com/office/officeart/2005/8/layout/cycle8"/>
    <dgm:cxn modelId="{290B5D1D-9C37-410E-969F-81832E77084D}" srcId="{5C44875F-6D49-4E29-849B-F683AA091D6D}" destId="{9D01D29B-568B-41CD-B3AF-C98DBCEB2936}" srcOrd="2" destOrd="0" parTransId="{0CFD9044-44AB-4917-B0E1-5D4E84235545}" sibTransId="{D72804ED-A909-4B53-A56F-9932D115E50C}"/>
    <dgm:cxn modelId="{19DD7896-0AAF-4676-B44E-FAD3C3026B0F}" type="presOf" srcId="{15DDFCEC-4273-4700-9DCF-BD1ECF8B50AF}" destId="{33A179FC-9668-48B0-883D-F4CD923C75EF}" srcOrd="1" destOrd="0" presId="urn:microsoft.com/office/officeart/2005/8/layout/cycle8"/>
    <dgm:cxn modelId="{FE7DFBB7-FDB4-4525-82DB-53288C8E7150}" type="presOf" srcId="{9D01D29B-568B-41CD-B3AF-C98DBCEB2936}" destId="{D2BD39A1-534A-460C-BA93-16A0A018C5DD}" srcOrd="1" destOrd="0" presId="urn:microsoft.com/office/officeart/2005/8/layout/cycle8"/>
    <dgm:cxn modelId="{E5A8007F-49DD-4C75-83E7-2068E27D8F9E}" type="presOf" srcId="{B3FD781A-3A8F-4047-B09D-4506E66DD22E}" destId="{E1394B3F-4115-4017-ADD1-5D28F881C029}" srcOrd="0" destOrd="0" presId="urn:microsoft.com/office/officeart/2005/8/layout/cycle8"/>
    <dgm:cxn modelId="{91406CDA-EC47-4934-955E-B5EA8E4B8032}" type="presParOf" srcId="{E970B4F4-81F8-4D56-9CF6-3D627F1887F1}" destId="{E1394B3F-4115-4017-ADD1-5D28F881C029}" srcOrd="0" destOrd="0" presId="urn:microsoft.com/office/officeart/2005/8/layout/cycle8"/>
    <dgm:cxn modelId="{B7922D0C-C242-48C7-815B-C7D83E416184}" type="presParOf" srcId="{E970B4F4-81F8-4D56-9CF6-3D627F1887F1}" destId="{73C441D8-2BAC-43D0-8CB9-692ECAD71834}" srcOrd="1" destOrd="0" presId="urn:microsoft.com/office/officeart/2005/8/layout/cycle8"/>
    <dgm:cxn modelId="{0543D0F3-ECFD-4910-8C95-866422B49248}" type="presParOf" srcId="{E970B4F4-81F8-4D56-9CF6-3D627F1887F1}" destId="{05C3B2E4-0188-4108-957A-AD01F66A8D2C}" srcOrd="2" destOrd="0" presId="urn:microsoft.com/office/officeart/2005/8/layout/cycle8"/>
    <dgm:cxn modelId="{CFD7D93B-A676-46F1-BAAC-BF58DBC65EFB}" type="presParOf" srcId="{E970B4F4-81F8-4D56-9CF6-3D627F1887F1}" destId="{A54DFAD5-D309-4B89-B806-437C3B446847}" srcOrd="3" destOrd="0" presId="urn:microsoft.com/office/officeart/2005/8/layout/cycle8"/>
    <dgm:cxn modelId="{E134FF49-3FC2-4C44-9CC7-38521EED8AD1}" type="presParOf" srcId="{E970B4F4-81F8-4D56-9CF6-3D627F1887F1}" destId="{06F59A62-F6E5-4CDD-A97E-5F075C667797}" srcOrd="4" destOrd="0" presId="urn:microsoft.com/office/officeart/2005/8/layout/cycle8"/>
    <dgm:cxn modelId="{ED8CB9F8-2404-4273-AB77-1366ADFF65F4}" type="presParOf" srcId="{E970B4F4-81F8-4D56-9CF6-3D627F1887F1}" destId="{9C1D98C7-6F2A-4FC3-8075-7A3773EE874B}" srcOrd="5" destOrd="0" presId="urn:microsoft.com/office/officeart/2005/8/layout/cycle8"/>
    <dgm:cxn modelId="{1715C188-A777-4D00-88C7-CECFB499C8AC}" type="presParOf" srcId="{E970B4F4-81F8-4D56-9CF6-3D627F1887F1}" destId="{20EBF213-FAB3-48A7-963A-51079CF27A67}" srcOrd="6" destOrd="0" presId="urn:microsoft.com/office/officeart/2005/8/layout/cycle8"/>
    <dgm:cxn modelId="{2D704891-209B-42D9-B509-CFCBF3EFD44E}" type="presParOf" srcId="{E970B4F4-81F8-4D56-9CF6-3D627F1887F1}" destId="{33A179FC-9668-48B0-883D-F4CD923C75EF}" srcOrd="7" destOrd="0" presId="urn:microsoft.com/office/officeart/2005/8/layout/cycle8"/>
    <dgm:cxn modelId="{5FD965BD-EB89-4747-8126-74C276F390BE}" type="presParOf" srcId="{E970B4F4-81F8-4D56-9CF6-3D627F1887F1}" destId="{51FF4C43-F630-4A8F-94CB-5B7414C82018}" srcOrd="8" destOrd="0" presId="urn:microsoft.com/office/officeart/2005/8/layout/cycle8"/>
    <dgm:cxn modelId="{A4341799-623E-47FC-897E-0624E19355F6}" type="presParOf" srcId="{E970B4F4-81F8-4D56-9CF6-3D627F1887F1}" destId="{A59BC196-A7EA-4525-84C7-61977B2C60E8}" srcOrd="9" destOrd="0" presId="urn:microsoft.com/office/officeart/2005/8/layout/cycle8"/>
    <dgm:cxn modelId="{AA220C6D-9E1C-49B1-8C61-8AEF621CBE0B}" type="presParOf" srcId="{E970B4F4-81F8-4D56-9CF6-3D627F1887F1}" destId="{3C07C48E-E7D6-46E5-A170-7F91C6D34A37}" srcOrd="10" destOrd="0" presId="urn:microsoft.com/office/officeart/2005/8/layout/cycle8"/>
    <dgm:cxn modelId="{FF9B4073-A3A2-4B6A-9572-3DFCEA0C9D56}" type="presParOf" srcId="{E970B4F4-81F8-4D56-9CF6-3D627F1887F1}" destId="{D2BD39A1-534A-460C-BA93-16A0A018C5DD}" srcOrd="11" destOrd="0" presId="urn:microsoft.com/office/officeart/2005/8/layout/cycle8"/>
    <dgm:cxn modelId="{9F4CF9EA-BEB8-4610-8F71-5257A8296F5C}" type="presParOf" srcId="{E970B4F4-81F8-4D56-9CF6-3D627F1887F1}" destId="{AA8B191D-B988-4BC7-ABAA-072D5C0FDEE0}" srcOrd="12" destOrd="0" presId="urn:microsoft.com/office/officeart/2005/8/layout/cycle8"/>
    <dgm:cxn modelId="{78F653ED-6EC1-4D36-A3BC-AE0A92D3B0DA}" type="presParOf" srcId="{E970B4F4-81F8-4D56-9CF6-3D627F1887F1}" destId="{2455C177-960D-4E8E-91C9-56423FB49920}" srcOrd="13" destOrd="0" presId="urn:microsoft.com/office/officeart/2005/8/layout/cycle8"/>
    <dgm:cxn modelId="{C2BD005C-0B4E-42C2-88B1-39FB6BFBB61A}" type="presParOf" srcId="{E970B4F4-81F8-4D56-9CF6-3D627F1887F1}" destId="{D11771E7-928D-47A9-9612-02A61594724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E543B-FFDE-4BD4-933C-DB42683AD80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FR"/>
        </a:p>
      </dgm:t>
    </dgm:pt>
    <dgm:pt modelId="{55125975-D657-438D-9DEE-C715BE747A2F}">
      <dgm:prSet phldrT="[Texte]" custT="1"/>
      <dgm:spPr>
        <a:solidFill>
          <a:srgbClr val="0070C0"/>
        </a:solidFill>
      </dgm:spPr>
      <dgm:t>
        <a:bodyPr/>
        <a:lstStyle/>
        <a:p>
          <a:r>
            <a:rPr lang="fr-FR" sz="2000" b="1" dirty="0" smtClean="0">
              <a:effectLst/>
              <a:latin typeface="Arial"/>
              <a:ea typeface="Times New Roman"/>
              <a:cs typeface="Times New Roman"/>
            </a:rPr>
            <a:t>Les éléments déterminants</a:t>
          </a:r>
          <a:endParaRPr lang="fr-FR" sz="2000" b="1" dirty="0">
            <a:effectLst/>
            <a:latin typeface="Arial"/>
            <a:ea typeface="Times New Roman"/>
            <a:cs typeface="Times New Roman"/>
          </a:endParaRPr>
        </a:p>
      </dgm:t>
    </dgm:pt>
    <dgm:pt modelId="{F87602E5-41AB-4004-B524-26E1AAEF3B24}" type="parTrans" cxnId="{CA001920-DF32-4888-B232-1B14FD14AA76}">
      <dgm:prSet/>
      <dgm:spPr/>
      <dgm:t>
        <a:bodyPr/>
        <a:lstStyle/>
        <a:p>
          <a:endParaRPr lang="fr-FR"/>
        </a:p>
      </dgm:t>
    </dgm:pt>
    <dgm:pt modelId="{64791317-152F-4571-9742-B46CBD42716E}" type="sibTrans" cxnId="{CA001920-DF32-4888-B232-1B14FD14AA76}">
      <dgm:prSet/>
      <dgm:spPr/>
      <dgm:t>
        <a:bodyPr/>
        <a:lstStyle/>
        <a:p>
          <a:endParaRPr lang="fr-FR"/>
        </a:p>
      </dgm:t>
    </dgm:pt>
    <dgm:pt modelId="{7974101A-5A64-45D9-9FE9-82EF5FF9E838}">
      <dgm:prSet phldrT="[Texte]" custT="1"/>
      <dgm:spPr>
        <a:solidFill>
          <a:srgbClr val="CC6600"/>
        </a:solidFill>
      </dgm:spPr>
      <dgm:t>
        <a:bodyPr/>
        <a:lstStyle/>
        <a:p>
          <a:r>
            <a:rPr lang="fr-FR" sz="2000" b="1" dirty="0" smtClean="0">
              <a:effectLst/>
              <a:latin typeface="Arial"/>
              <a:ea typeface="Times New Roman"/>
              <a:cs typeface="Times New Roman"/>
            </a:rPr>
            <a:t>Les éléments critiques</a:t>
          </a:r>
          <a:endParaRPr lang="fr-FR" sz="2000" dirty="0"/>
        </a:p>
      </dgm:t>
    </dgm:pt>
    <dgm:pt modelId="{539789D0-31E1-46B5-87E8-2C91742B9F28}" type="parTrans" cxnId="{0DA48D42-5B70-4C27-9430-BBCB49FF16D9}">
      <dgm:prSet/>
      <dgm:spPr/>
      <dgm:t>
        <a:bodyPr/>
        <a:lstStyle/>
        <a:p>
          <a:endParaRPr lang="fr-FR"/>
        </a:p>
      </dgm:t>
    </dgm:pt>
    <dgm:pt modelId="{3B04BC12-ED7C-4685-BBF5-A2046AAEF669}" type="sibTrans" cxnId="{0DA48D42-5B70-4C27-9430-BBCB49FF16D9}">
      <dgm:prSet/>
      <dgm:spPr/>
      <dgm:t>
        <a:bodyPr/>
        <a:lstStyle/>
        <a:p>
          <a:endParaRPr lang="fr-FR"/>
        </a:p>
      </dgm:t>
    </dgm:pt>
    <dgm:pt modelId="{B6C64033-DEA1-4663-9939-44E524ED3BFC}">
      <dgm:prSet phldrT="[Texte]" custT="1"/>
      <dgm:spPr/>
      <dgm:t>
        <a:bodyPr/>
        <a:lstStyle/>
        <a:p>
          <a:r>
            <a:rPr lang="fr-FR" sz="1600" dirty="0" smtClean="0">
              <a:effectLst/>
              <a:latin typeface="+mn-lt"/>
              <a:ea typeface="MS Mincho"/>
              <a:cs typeface="Times New Roman"/>
            </a:rPr>
            <a:t>La formation du facilitateur et de l’animateur du CRM Santé ;</a:t>
          </a:r>
          <a:endParaRPr lang="fr-FR" sz="1600" dirty="0">
            <a:latin typeface="+mn-lt"/>
          </a:endParaRPr>
        </a:p>
      </dgm:t>
    </dgm:pt>
    <dgm:pt modelId="{A2AD60C0-B712-4E08-831B-FFC32C6C28E6}" type="parTrans" cxnId="{8F89CB01-3F0F-42B7-80DE-699BB776F7DA}">
      <dgm:prSet/>
      <dgm:spPr/>
      <dgm:t>
        <a:bodyPr/>
        <a:lstStyle/>
        <a:p>
          <a:endParaRPr lang="fr-FR"/>
        </a:p>
      </dgm:t>
    </dgm:pt>
    <dgm:pt modelId="{7B93BA7C-8F25-4993-8A19-D36046B26066}" type="sibTrans" cxnId="{8F89CB01-3F0F-42B7-80DE-699BB776F7DA}">
      <dgm:prSet/>
      <dgm:spPr/>
      <dgm:t>
        <a:bodyPr/>
        <a:lstStyle/>
        <a:p>
          <a:endParaRPr lang="fr-FR"/>
        </a:p>
      </dgm:t>
    </dgm:pt>
    <dgm:pt modelId="{C7CE632D-5E77-4491-9C24-6FE9CF26D0A9}">
      <dgm:prSet phldrT="[Texte]" custT="1"/>
      <dgm:spPr/>
      <dgm:t>
        <a:bodyPr/>
        <a:lstStyle/>
        <a:p>
          <a:r>
            <a:rPr lang="fr-FR" sz="1600" dirty="0" smtClean="0">
              <a:latin typeface="+mn-lt"/>
            </a:rPr>
            <a:t>L’engagement de la direction est un prérequis à la démarche ;</a:t>
          </a:r>
          <a:endParaRPr lang="fr-FR" sz="1600" dirty="0">
            <a:latin typeface="+mn-lt"/>
          </a:endParaRPr>
        </a:p>
      </dgm:t>
    </dgm:pt>
    <dgm:pt modelId="{3E8951BF-56BF-4900-ABBB-6DC6F22DA338}" type="parTrans" cxnId="{5EC3F6BF-DDD8-4913-817D-44AEC6A78B33}">
      <dgm:prSet/>
      <dgm:spPr/>
      <dgm:t>
        <a:bodyPr/>
        <a:lstStyle/>
        <a:p>
          <a:endParaRPr lang="fr-FR"/>
        </a:p>
      </dgm:t>
    </dgm:pt>
    <dgm:pt modelId="{921F752F-62BF-431C-B612-11B73D52B135}" type="sibTrans" cxnId="{5EC3F6BF-DDD8-4913-817D-44AEC6A78B33}">
      <dgm:prSet/>
      <dgm:spPr/>
      <dgm:t>
        <a:bodyPr/>
        <a:lstStyle/>
        <a:p>
          <a:endParaRPr lang="fr-FR"/>
        </a:p>
      </dgm:t>
    </dgm:pt>
    <dgm:pt modelId="{BA1EC446-4C9A-4484-B8D2-80F8C3A9D1F8}">
      <dgm:prSet custT="1"/>
      <dgm:spPr/>
      <dgm:t>
        <a:bodyPr/>
        <a:lstStyle/>
        <a:p>
          <a:r>
            <a:rPr lang="fr-FR" sz="1600" dirty="0" smtClean="0">
              <a:effectLst/>
              <a:latin typeface="+mn-lt"/>
              <a:ea typeface="MS Mincho"/>
              <a:cs typeface="Times New Roman"/>
            </a:rPr>
            <a:t>Le facilitateur est déterminant en termes de soutien et d’accompagnement dans le projet ;</a:t>
          </a:r>
          <a:endParaRPr lang="fr-FR" sz="1600" dirty="0">
            <a:effectLst/>
            <a:latin typeface="+mn-lt"/>
            <a:ea typeface="MS Mincho"/>
            <a:cs typeface="Times New Roman"/>
          </a:endParaRPr>
        </a:p>
      </dgm:t>
    </dgm:pt>
    <dgm:pt modelId="{B2102DB1-8BDC-4BEE-82A5-7AA90D03AC7B}" type="parTrans" cxnId="{CFD6A0A2-2B61-4CC8-8BD2-8524E94CF9EA}">
      <dgm:prSet/>
      <dgm:spPr/>
      <dgm:t>
        <a:bodyPr/>
        <a:lstStyle/>
        <a:p>
          <a:endParaRPr lang="fr-FR"/>
        </a:p>
      </dgm:t>
    </dgm:pt>
    <dgm:pt modelId="{15797C4F-617F-48D7-BA5A-5BC946A5B032}" type="sibTrans" cxnId="{CFD6A0A2-2B61-4CC8-8BD2-8524E94CF9EA}">
      <dgm:prSet/>
      <dgm:spPr/>
      <dgm:t>
        <a:bodyPr/>
        <a:lstStyle/>
        <a:p>
          <a:endParaRPr lang="fr-FR"/>
        </a:p>
      </dgm:t>
    </dgm:pt>
    <dgm:pt modelId="{A9D8621E-C54E-4F4E-B101-FF926A1AF918}">
      <dgm:prSet custT="1"/>
      <dgm:spPr/>
      <dgm:t>
        <a:bodyPr/>
        <a:lstStyle/>
        <a:p>
          <a:r>
            <a:rPr lang="fr-FR" sz="1600" dirty="0" smtClean="0">
              <a:effectLst/>
              <a:latin typeface="+mn-lt"/>
              <a:ea typeface="MS Mincho"/>
              <a:cs typeface="Times New Roman"/>
            </a:rPr>
            <a:t>L’implication médicale en tant que binôme référent donne du sens à la démarche ;</a:t>
          </a:r>
          <a:endParaRPr lang="fr-FR" sz="1600" dirty="0">
            <a:effectLst/>
            <a:latin typeface="+mn-lt"/>
            <a:ea typeface="MS Mincho"/>
            <a:cs typeface="Times New Roman"/>
          </a:endParaRPr>
        </a:p>
      </dgm:t>
    </dgm:pt>
    <dgm:pt modelId="{279372B9-7C42-469D-90B2-5158BDC88B8A}" type="parTrans" cxnId="{255A2929-72AD-4F0A-9C49-1ED7E382C922}">
      <dgm:prSet/>
      <dgm:spPr/>
      <dgm:t>
        <a:bodyPr/>
        <a:lstStyle/>
        <a:p>
          <a:endParaRPr lang="fr-FR"/>
        </a:p>
      </dgm:t>
    </dgm:pt>
    <dgm:pt modelId="{DBEAB47E-A100-43D7-8658-423D353A8ADD}" type="sibTrans" cxnId="{255A2929-72AD-4F0A-9C49-1ED7E382C922}">
      <dgm:prSet/>
      <dgm:spPr/>
      <dgm:t>
        <a:bodyPr/>
        <a:lstStyle/>
        <a:p>
          <a:endParaRPr lang="fr-FR"/>
        </a:p>
      </dgm:t>
    </dgm:pt>
    <dgm:pt modelId="{5E2B0CC9-E3C5-4C96-B3C5-52F04641C8B2}">
      <dgm:prSet custT="1"/>
      <dgm:spPr/>
      <dgm:t>
        <a:bodyPr/>
        <a:lstStyle/>
        <a:p>
          <a:r>
            <a:rPr lang="fr-FR" sz="1600" dirty="0" smtClean="0">
              <a:effectLst/>
              <a:latin typeface="+mn-lt"/>
              <a:ea typeface="MS Mincho"/>
              <a:cs typeface="Times New Roman"/>
            </a:rPr>
            <a:t>La phase de diagnostic est l’étape clé de Pacte.</a:t>
          </a:r>
          <a:endParaRPr lang="fr-FR" sz="1600" dirty="0">
            <a:effectLst/>
            <a:latin typeface="+mn-lt"/>
            <a:ea typeface="MS Mincho"/>
            <a:cs typeface="Times New Roman"/>
          </a:endParaRPr>
        </a:p>
      </dgm:t>
    </dgm:pt>
    <dgm:pt modelId="{1F2B7A81-BBC6-4086-B970-B4550113C130}" type="parTrans" cxnId="{BBBF45E9-C873-474C-B224-C48E951106C9}">
      <dgm:prSet/>
      <dgm:spPr/>
      <dgm:t>
        <a:bodyPr/>
        <a:lstStyle/>
        <a:p>
          <a:endParaRPr lang="fr-FR"/>
        </a:p>
      </dgm:t>
    </dgm:pt>
    <dgm:pt modelId="{48D1AF99-D7FF-4BEA-B56C-58E772A40850}" type="sibTrans" cxnId="{BBBF45E9-C873-474C-B224-C48E951106C9}">
      <dgm:prSet/>
      <dgm:spPr/>
      <dgm:t>
        <a:bodyPr/>
        <a:lstStyle/>
        <a:p>
          <a:endParaRPr lang="fr-FR"/>
        </a:p>
      </dgm:t>
    </dgm:pt>
    <dgm:pt modelId="{097330F5-8B5D-484A-8B36-622CD2AC4CAD}">
      <dgm:prSet custT="1"/>
      <dgm:spPr/>
      <dgm:t>
        <a:bodyPr/>
        <a:lstStyle/>
        <a:p>
          <a:r>
            <a:rPr lang="fr-FR" sz="1600" dirty="0" smtClean="0">
              <a:effectLst/>
              <a:latin typeface="+mn-lt"/>
              <a:ea typeface="MS Mincho"/>
              <a:cs typeface="Times New Roman"/>
            </a:rPr>
            <a:t>Le contexte institutionnel ;</a:t>
          </a:r>
          <a:endParaRPr lang="fr-FR" sz="1600" dirty="0">
            <a:effectLst/>
            <a:latin typeface="+mn-lt"/>
            <a:ea typeface="MS Mincho"/>
            <a:cs typeface="Times New Roman"/>
          </a:endParaRPr>
        </a:p>
      </dgm:t>
    </dgm:pt>
    <dgm:pt modelId="{637636E7-3A89-4A05-908B-C518FA8F3D34}" type="parTrans" cxnId="{C2AE5385-FE54-4DDA-ABB4-D43D132A3F97}">
      <dgm:prSet/>
      <dgm:spPr/>
      <dgm:t>
        <a:bodyPr/>
        <a:lstStyle/>
        <a:p>
          <a:endParaRPr lang="fr-FR"/>
        </a:p>
      </dgm:t>
    </dgm:pt>
    <dgm:pt modelId="{3B9358BE-C3DF-432F-8742-39147F04B006}" type="sibTrans" cxnId="{C2AE5385-FE54-4DDA-ABB4-D43D132A3F97}">
      <dgm:prSet/>
      <dgm:spPr/>
      <dgm:t>
        <a:bodyPr/>
        <a:lstStyle/>
        <a:p>
          <a:endParaRPr lang="fr-FR"/>
        </a:p>
      </dgm:t>
    </dgm:pt>
    <dgm:pt modelId="{18275DD5-4B75-4E06-A835-4B21912C7BF9}">
      <dgm:prSet custT="1"/>
      <dgm:spPr/>
      <dgm:t>
        <a:bodyPr/>
        <a:lstStyle/>
        <a:p>
          <a:r>
            <a:rPr lang="fr-FR" sz="1600" dirty="0" smtClean="0">
              <a:effectLst/>
              <a:latin typeface="+mn-lt"/>
              <a:ea typeface="MS Mincho"/>
              <a:cs typeface="Times New Roman"/>
            </a:rPr>
            <a:t>L’appropriation des méthodes et outils par les référents ;</a:t>
          </a:r>
          <a:endParaRPr lang="fr-FR" sz="1600" dirty="0">
            <a:effectLst/>
            <a:latin typeface="+mn-lt"/>
            <a:ea typeface="MS Mincho"/>
            <a:cs typeface="Times New Roman"/>
          </a:endParaRPr>
        </a:p>
      </dgm:t>
    </dgm:pt>
    <dgm:pt modelId="{237A65BB-7A2C-45EC-B57B-21BF06A80B8C}" type="parTrans" cxnId="{CD615F3B-C26A-4774-B483-EA7747217D53}">
      <dgm:prSet/>
      <dgm:spPr/>
      <dgm:t>
        <a:bodyPr/>
        <a:lstStyle/>
        <a:p>
          <a:endParaRPr lang="fr-FR"/>
        </a:p>
      </dgm:t>
    </dgm:pt>
    <dgm:pt modelId="{BEB51972-6955-436C-BCDA-016DB08A4E10}" type="sibTrans" cxnId="{CD615F3B-C26A-4774-B483-EA7747217D53}">
      <dgm:prSet/>
      <dgm:spPr/>
      <dgm:t>
        <a:bodyPr/>
        <a:lstStyle/>
        <a:p>
          <a:endParaRPr lang="fr-FR"/>
        </a:p>
      </dgm:t>
    </dgm:pt>
    <dgm:pt modelId="{AD208422-15D2-4D8B-96EB-4F9F98596A29}">
      <dgm:prSet custT="1"/>
      <dgm:spPr/>
      <dgm:t>
        <a:bodyPr/>
        <a:lstStyle/>
        <a:p>
          <a:r>
            <a:rPr lang="fr-FR" sz="1600" dirty="0" smtClean="0">
              <a:latin typeface="+mn-lt"/>
            </a:rPr>
            <a:t>La phase de mise en œuvre (au sens gestion de projet) ; </a:t>
          </a:r>
          <a:endParaRPr lang="fr-FR" sz="1600" dirty="0">
            <a:effectLst/>
            <a:latin typeface="+mn-lt"/>
            <a:ea typeface="MS Mincho"/>
            <a:cs typeface="Times New Roman"/>
          </a:endParaRPr>
        </a:p>
      </dgm:t>
    </dgm:pt>
    <dgm:pt modelId="{3308EF95-35F8-4576-B329-1EE258BD3E52}" type="parTrans" cxnId="{4004F446-EFFE-4517-99F7-F90EB870547C}">
      <dgm:prSet/>
      <dgm:spPr/>
      <dgm:t>
        <a:bodyPr/>
        <a:lstStyle/>
        <a:p>
          <a:endParaRPr lang="fr-FR"/>
        </a:p>
      </dgm:t>
    </dgm:pt>
    <dgm:pt modelId="{9835D838-7F64-4A2A-9632-283B279E4836}" type="sibTrans" cxnId="{4004F446-EFFE-4517-99F7-F90EB870547C}">
      <dgm:prSet/>
      <dgm:spPr/>
      <dgm:t>
        <a:bodyPr/>
        <a:lstStyle/>
        <a:p>
          <a:endParaRPr lang="fr-FR"/>
        </a:p>
      </dgm:t>
    </dgm:pt>
    <dgm:pt modelId="{F25B43D9-3F07-4D60-8D4A-564E11191971}">
      <dgm:prSet custT="1"/>
      <dgm:spPr/>
      <dgm:t>
        <a:bodyPr/>
        <a:lstStyle/>
        <a:p>
          <a:r>
            <a:rPr lang="fr-FR" sz="1600" dirty="0" smtClean="0">
              <a:effectLst/>
              <a:latin typeface="+mn-lt"/>
              <a:ea typeface="MS Mincho"/>
              <a:cs typeface="Times New Roman"/>
            </a:rPr>
            <a:t>Le maintien d’une dynamique d’équipe pour soutenir une démarche continue et pérenne ;</a:t>
          </a:r>
          <a:endParaRPr lang="fr-FR" sz="1600" dirty="0">
            <a:effectLst/>
            <a:latin typeface="+mn-lt"/>
            <a:ea typeface="MS Mincho"/>
            <a:cs typeface="Times New Roman"/>
          </a:endParaRPr>
        </a:p>
      </dgm:t>
    </dgm:pt>
    <dgm:pt modelId="{CB97C4E5-9296-4B88-8DBF-ADE77F1912F0}" type="parTrans" cxnId="{D8D3DF0E-08F5-4EFA-881E-48BBE06EE064}">
      <dgm:prSet/>
      <dgm:spPr/>
      <dgm:t>
        <a:bodyPr/>
        <a:lstStyle/>
        <a:p>
          <a:endParaRPr lang="fr-FR"/>
        </a:p>
      </dgm:t>
    </dgm:pt>
    <dgm:pt modelId="{F3FAD4BF-5B30-4FB4-8E9E-1B02DF6BBD42}" type="sibTrans" cxnId="{D8D3DF0E-08F5-4EFA-881E-48BBE06EE064}">
      <dgm:prSet/>
      <dgm:spPr/>
      <dgm:t>
        <a:bodyPr/>
        <a:lstStyle/>
        <a:p>
          <a:endParaRPr lang="fr-FR"/>
        </a:p>
      </dgm:t>
    </dgm:pt>
    <dgm:pt modelId="{F49BAC77-DA73-400B-9881-9089CA04EFA4}">
      <dgm:prSet custT="1"/>
      <dgm:spPr/>
      <dgm:t>
        <a:bodyPr/>
        <a:lstStyle/>
        <a:p>
          <a:r>
            <a:rPr lang="fr-FR" sz="1600" dirty="0" smtClean="0">
              <a:effectLst/>
              <a:latin typeface="+mn-lt"/>
              <a:ea typeface="MS Mincho"/>
              <a:cs typeface="Times New Roman"/>
            </a:rPr>
            <a:t>Le temps nécessaire aux équipes pour échanger. </a:t>
          </a:r>
          <a:endParaRPr lang="fr-FR" sz="1600" dirty="0">
            <a:latin typeface="+mn-lt"/>
          </a:endParaRPr>
        </a:p>
      </dgm:t>
    </dgm:pt>
    <dgm:pt modelId="{FFC6D9C4-5062-4AE9-98E4-C7CA43CD2CD0}" type="parTrans" cxnId="{C4016C6C-2CF7-4E4B-9F80-E390B636B721}">
      <dgm:prSet/>
      <dgm:spPr/>
      <dgm:t>
        <a:bodyPr/>
        <a:lstStyle/>
        <a:p>
          <a:endParaRPr lang="fr-FR"/>
        </a:p>
      </dgm:t>
    </dgm:pt>
    <dgm:pt modelId="{5D4495EF-0BE1-476F-A822-0436139526D5}" type="sibTrans" cxnId="{C4016C6C-2CF7-4E4B-9F80-E390B636B721}">
      <dgm:prSet/>
      <dgm:spPr/>
      <dgm:t>
        <a:bodyPr/>
        <a:lstStyle/>
        <a:p>
          <a:endParaRPr lang="fr-FR"/>
        </a:p>
      </dgm:t>
    </dgm:pt>
    <dgm:pt modelId="{47C88AFD-B1FA-4C96-9689-159F0C8B7F46}" type="pres">
      <dgm:prSet presAssocID="{516E543B-FFDE-4BD4-933C-DB42683AD807}" presName="linear" presStyleCnt="0">
        <dgm:presLayoutVars>
          <dgm:animLvl val="lvl"/>
          <dgm:resizeHandles val="exact"/>
        </dgm:presLayoutVars>
      </dgm:prSet>
      <dgm:spPr/>
      <dgm:t>
        <a:bodyPr/>
        <a:lstStyle/>
        <a:p>
          <a:endParaRPr lang="fr-FR"/>
        </a:p>
      </dgm:t>
    </dgm:pt>
    <dgm:pt modelId="{FD7056E8-8C69-4D36-B414-7AF13A0C0821}" type="pres">
      <dgm:prSet presAssocID="{55125975-D657-438D-9DEE-C715BE747A2F}" presName="parentText" presStyleLbl="node1" presStyleIdx="0" presStyleCnt="2" custScaleY="46812" custLinFactNeighborY="-30195">
        <dgm:presLayoutVars>
          <dgm:chMax val="0"/>
          <dgm:bulletEnabled val="1"/>
        </dgm:presLayoutVars>
      </dgm:prSet>
      <dgm:spPr/>
      <dgm:t>
        <a:bodyPr/>
        <a:lstStyle/>
        <a:p>
          <a:endParaRPr lang="fr-FR"/>
        </a:p>
      </dgm:t>
    </dgm:pt>
    <dgm:pt modelId="{3DD21772-4A4E-45BA-826F-EFE079E89D0F}" type="pres">
      <dgm:prSet presAssocID="{55125975-D657-438D-9DEE-C715BE747A2F}" presName="childText" presStyleLbl="revTx" presStyleIdx="0" presStyleCnt="2" custScaleY="120783" custLinFactNeighborY="-16933">
        <dgm:presLayoutVars>
          <dgm:bulletEnabled val="1"/>
        </dgm:presLayoutVars>
      </dgm:prSet>
      <dgm:spPr/>
      <dgm:t>
        <a:bodyPr/>
        <a:lstStyle/>
        <a:p>
          <a:endParaRPr lang="fr-FR"/>
        </a:p>
      </dgm:t>
    </dgm:pt>
    <dgm:pt modelId="{38C404FE-E233-4DD3-A743-3EFE20C7DB42}" type="pres">
      <dgm:prSet presAssocID="{7974101A-5A64-45D9-9FE9-82EF5FF9E838}" presName="parentText" presStyleLbl="node1" presStyleIdx="1" presStyleCnt="2" custScaleY="54748" custLinFactNeighborY="-8828">
        <dgm:presLayoutVars>
          <dgm:chMax val="0"/>
          <dgm:bulletEnabled val="1"/>
        </dgm:presLayoutVars>
      </dgm:prSet>
      <dgm:spPr/>
      <dgm:t>
        <a:bodyPr/>
        <a:lstStyle/>
        <a:p>
          <a:endParaRPr lang="fr-FR"/>
        </a:p>
      </dgm:t>
    </dgm:pt>
    <dgm:pt modelId="{25027380-69FD-4050-BE04-9C5CB15482C3}" type="pres">
      <dgm:prSet presAssocID="{7974101A-5A64-45D9-9FE9-82EF5FF9E838}" presName="childText" presStyleLbl="revTx" presStyleIdx="1" presStyleCnt="2" custScaleY="66055" custLinFactNeighborY="1424">
        <dgm:presLayoutVars>
          <dgm:bulletEnabled val="1"/>
        </dgm:presLayoutVars>
      </dgm:prSet>
      <dgm:spPr/>
      <dgm:t>
        <a:bodyPr/>
        <a:lstStyle/>
        <a:p>
          <a:endParaRPr lang="fr-FR"/>
        </a:p>
      </dgm:t>
    </dgm:pt>
  </dgm:ptLst>
  <dgm:cxnLst>
    <dgm:cxn modelId="{8F89CB01-3F0F-42B7-80DE-699BB776F7DA}" srcId="{7974101A-5A64-45D9-9FE9-82EF5FF9E838}" destId="{B6C64033-DEA1-4663-9939-44E524ED3BFC}" srcOrd="0" destOrd="0" parTransId="{A2AD60C0-B712-4E08-831B-FFC32C6C28E6}" sibTransId="{7B93BA7C-8F25-4993-8A19-D36046B26066}"/>
    <dgm:cxn modelId="{80AA6819-9FB8-46D1-8913-7330FB68BC29}" type="presOf" srcId="{B6C64033-DEA1-4663-9939-44E524ED3BFC}" destId="{25027380-69FD-4050-BE04-9C5CB15482C3}" srcOrd="0" destOrd="0" presId="urn:microsoft.com/office/officeart/2005/8/layout/vList2"/>
    <dgm:cxn modelId="{0DA48D42-5B70-4C27-9430-BBCB49FF16D9}" srcId="{516E543B-FFDE-4BD4-933C-DB42683AD807}" destId="{7974101A-5A64-45D9-9FE9-82EF5FF9E838}" srcOrd="1" destOrd="0" parTransId="{539789D0-31E1-46B5-87E8-2C91742B9F28}" sibTransId="{3B04BC12-ED7C-4685-BBF5-A2046AAEF669}"/>
    <dgm:cxn modelId="{1EEE52A2-977C-4F69-80CF-CA62BB3A3424}" type="presOf" srcId="{AD208422-15D2-4D8B-96EB-4F9F98596A29}" destId="{25027380-69FD-4050-BE04-9C5CB15482C3}" srcOrd="0" destOrd="3" presId="urn:microsoft.com/office/officeart/2005/8/layout/vList2"/>
    <dgm:cxn modelId="{84DA9B6A-AEFB-433E-A8FB-70A04F97DBF3}" type="presOf" srcId="{18275DD5-4B75-4E06-A835-4B21912C7BF9}" destId="{25027380-69FD-4050-BE04-9C5CB15482C3}" srcOrd="0" destOrd="2" presId="urn:microsoft.com/office/officeart/2005/8/layout/vList2"/>
    <dgm:cxn modelId="{C4016C6C-2CF7-4E4B-9F80-E390B636B721}" srcId="{7974101A-5A64-45D9-9FE9-82EF5FF9E838}" destId="{F49BAC77-DA73-400B-9881-9089CA04EFA4}" srcOrd="5" destOrd="0" parTransId="{FFC6D9C4-5062-4AE9-98E4-C7CA43CD2CD0}" sibTransId="{5D4495EF-0BE1-476F-A822-0436139526D5}"/>
    <dgm:cxn modelId="{82514D90-E7C7-4BB2-9368-71E9CAA6D8B4}" type="presOf" srcId="{097330F5-8B5D-484A-8B36-622CD2AC4CAD}" destId="{25027380-69FD-4050-BE04-9C5CB15482C3}" srcOrd="0" destOrd="1" presId="urn:microsoft.com/office/officeart/2005/8/layout/vList2"/>
    <dgm:cxn modelId="{255A2929-72AD-4F0A-9C49-1ED7E382C922}" srcId="{55125975-D657-438D-9DEE-C715BE747A2F}" destId="{A9D8621E-C54E-4F4E-B101-FF926A1AF918}" srcOrd="2" destOrd="0" parTransId="{279372B9-7C42-469D-90B2-5158BDC88B8A}" sibTransId="{DBEAB47E-A100-43D7-8658-423D353A8ADD}"/>
    <dgm:cxn modelId="{BBBF45E9-C873-474C-B224-C48E951106C9}" srcId="{55125975-D657-438D-9DEE-C715BE747A2F}" destId="{5E2B0CC9-E3C5-4C96-B3C5-52F04641C8B2}" srcOrd="3" destOrd="0" parTransId="{1F2B7A81-BBC6-4086-B970-B4550113C130}" sibTransId="{48D1AF99-D7FF-4BEA-B56C-58E772A40850}"/>
    <dgm:cxn modelId="{D7C14BF0-A19A-453F-ABE6-302CAA28BE00}" type="presOf" srcId="{C7CE632D-5E77-4491-9C24-6FE9CF26D0A9}" destId="{3DD21772-4A4E-45BA-826F-EFE079E89D0F}" srcOrd="0" destOrd="0" presId="urn:microsoft.com/office/officeart/2005/8/layout/vList2"/>
    <dgm:cxn modelId="{56ED76E1-0C86-44A8-9642-9B4FB247A9E1}" type="presOf" srcId="{55125975-D657-438D-9DEE-C715BE747A2F}" destId="{FD7056E8-8C69-4D36-B414-7AF13A0C0821}" srcOrd="0" destOrd="0" presId="urn:microsoft.com/office/officeart/2005/8/layout/vList2"/>
    <dgm:cxn modelId="{CD615F3B-C26A-4774-B483-EA7747217D53}" srcId="{7974101A-5A64-45D9-9FE9-82EF5FF9E838}" destId="{18275DD5-4B75-4E06-A835-4B21912C7BF9}" srcOrd="2" destOrd="0" parTransId="{237A65BB-7A2C-45EC-B57B-21BF06A80B8C}" sibTransId="{BEB51972-6955-436C-BCDA-016DB08A4E10}"/>
    <dgm:cxn modelId="{79F51C40-B398-448F-A26D-E6C4C61DD7CC}" type="presOf" srcId="{A9D8621E-C54E-4F4E-B101-FF926A1AF918}" destId="{3DD21772-4A4E-45BA-826F-EFE079E89D0F}" srcOrd="0" destOrd="2" presId="urn:microsoft.com/office/officeart/2005/8/layout/vList2"/>
    <dgm:cxn modelId="{685DC7C5-7891-4EFE-8BC3-1460D6B2B8A8}" type="presOf" srcId="{F49BAC77-DA73-400B-9881-9089CA04EFA4}" destId="{25027380-69FD-4050-BE04-9C5CB15482C3}" srcOrd="0" destOrd="5" presId="urn:microsoft.com/office/officeart/2005/8/layout/vList2"/>
    <dgm:cxn modelId="{16F4EC13-B315-40DC-883A-BD22D87B34FE}" type="presOf" srcId="{5E2B0CC9-E3C5-4C96-B3C5-52F04641C8B2}" destId="{3DD21772-4A4E-45BA-826F-EFE079E89D0F}" srcOrd="0" destOrd="3" presId="urn:microsoft.com/office/officeart/2005/8/layout/vList2"/>
    <dgm:cxn modelId="{633BE820-0BDD-49CE-B528-C83A7A3DAB1C}" type="presOf" srcId="{7974101A-5A64-45D9-9FE9-82EF5FF9E838}" destId="{38C404FE-E233-4DD3-A743-3EFE20C7DB42}" srcOrd="0" destOrd="0" presId="urn:microsoft.com/office/officeart/2005/8/layout/vList2"/>
    <dgm:cxn modelId="{4004F446-EFFE-4517-99F7-F90EB870547C}" srcId="{7974101A-5A64-45D9-9FE9-82EF5FF9E838}" destId="{AD208422-15D2-4D8B-96EB-4F9F98596A29}" srcOrd="3" destOrd="0" parTransId="{3308EF95-35F8-4576-B329-1EE258BD3E52}" sibTransId="{9835D838-7F64-4A2A-9632-283B279E4836}"/>
    <dgm:cxn modelId="{CFD6A0A2-2B61-4CC8-8BD2-8524E94CF9EA}" srcId="{55125975-D657-438D-9DEE-C715BE747A2F}" destId="{BA1EC446-4C9A-4484-B8D2-80F8C3A9D1F8}" srcOrd="1" destOrd="0" parTransId="{B2102DB1-8BDC-4BEE-82A5-7AA90D03AC7B}" sibTransId="{15797C4F-617F-48D7-BA5A-5BC946A5B032}"/>
    <dgm:cxn modelId="{01FB7385-D1D6-4C8D-89BD-CF082CA5A2B7}" type="presOf" srcId="{BA1EC446-4C9A-4484-B8D2-80F8C3A9D1F8}" destId="{3DD21772-4A4E-45BA-826F-EFE079E89D0F}" srcOrd="0" destOrd="1" presId="urn:microsoft.com/office/officeart/2005/8/layout/vList2"/>
    <dgm:cxn modelId="{D8D3DF0E-08F5-4EFA-881E-48BBE06EE064}" srcId="{7974101A-5A64-45D9-9FE9-82EF5FF9E838}" destId="{F25B43D9-3F07-4D60-8D4A-564E11191971}" srcOrd="4" destOrd="0" parTransId="{CB97C4E5-9296-4B88-8DBF-ADE77F1912F0}" sibTransId="{F3FAD4BF-5B30-4FB4-8E9E-1B02DF6BBD42}"/>
    <dgm:cxn modelId="{7412C902-92E8-4068-9B81-FD3864547296}" type="presOf" srcId="{516E543B-FFDE-4BD4-933C-DB42683AD807}" destId="{47C88AFD-B1FA-4C96-9689-159F0C8B7F46}" srcOrd="0" destOrd="0" presId="urn:microsoft.com/office/officeart/2005/8/layout/vList2"/>
    <dgm:cxn modelId="{D08414F0-E096-43D3-9406-E2222FD41DB9}" type="presOf" srcId="{F25B43D9-3F07-4D60-8D4A-564E11191971}" destId="{25027380-69FD-4050-BE04-9C5CB15482C3}" srcOrd="0" destOrd="4" presId="urn:microsoft.com/office/officeart/2005/8/layout/vList2"/>
    <dgm:cxn modelId="{CA001920-DF32-4888-B232-1B14FD14AA76}" srcId="{516E543B-FFDE-4BD4-933C-DB42683AD807}" destId="{55125975-D657-438D-9DEE-C715BE747A2F}" srcOrd="0" destOrd="0" parTransId="{F87602E5-41AB-4004-B524-26E1AAEF3B24}" sibTransId="{64791317-152F-4571-9742-B46CBD42716E}"/>
    <dgm:cxn modelId="{5EC3F6BF-DDD8-4913-817D-44AEC6A78B33}" srcId="{55125975-D657-438D-9DEE-C715BE747A2F}" destId="{C7CE632D-5E77-4491-9C24-6FE9CF26D0A9}" srcOrd="0" destOrd="0" parTransId="{3E8951BF-56BF-4900-ABBB-6DC6F22DA338}" sibTransId="{921F752F-62BF-431C-B612-11B73D52B135}"/>
    <dgm:cxn modelId="{C2AE5385-FE54-4DDA-ABB4-D43D132A3F97}" srcId="{7974101A-5A64-45D9-9FE9-82EF5FF9E838}" destId="{097330F5-8B5D-484A-8B36-622CD2AC4CAD}" srcOrd="1" destOrd="0" parTransId="{637636E7-3A89-4A05-908B-C518FA8F3D34}" sibTransId="{3B9358BE-C3DF-432F-8742-39147F04B006}"/>
    <dgm:cxn modelId="{43952E4F-30D1-424E-B639-F4ABA167254D}" type="presParOf" srcId="{47C88AFD-B1FA-4C96-9689-159F0C8B7F46}" destId="{FD7056E8-8C69-4D36-B414-7AF13A0C0821}" srcOrd="0" destOrd="0" presId="urn:microsoft.com/office/officeart/2005/8/layout/vList2"/>
    <dgm:cxn modelId="{612A0568-93CC-4596-A0CD-304B8790A43E}" type="presParOf" srcId="{47C88AFD-B1FA-4C96-9689-159F0C8B7F46}" destId="{3DD21772-4A4E-45BA-826F-EFE079E89D0F}" srcOrd="1" destOrd="0" presId="urn:microsoft.com/office/officeart/2005/8/layout/vList2"/>
    <dgm:cxn modelId="{4C5B55EE-069C-49DF-8DA7-42AABC6930C9}" type="presParOf" srcId="{47C88AFD-B1FA-4C96-9689-159F0C8B7F46}" destId="{38C404FE-E233-4DD3-A743-3EFE20C7DB42}" srcOrd="2" destOrd="0" presId="urn:microsoft.com/office/officeart/2005/8/layout/vList2"/>
    <dgm:cxn modelId="{93BB12FE-D5DF-418F-A64F-E844AD3CE0E7}" type="presParOf" srcId="{47C88AFD-B1FA-4C96-9689-159F0C8B7F46}" destId="{25027380-69FD-4050-BE04-9C5CB15482C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A1BD1-F3B3-4D2F-869E-1E6FAA2AC37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E277C869-5309-4684-B4B2-97615AE118AD}">
      <dgm:prSet phldrT="[Texte]" custT="1"/>
      <dgm:spPr/>
      <dgm:t>
        <a:bodyPr/>
        <a:lstStyle/>
        <a:p>
          <a:pPr algn="ctr"/>
          <a:r>
            <a:rPr lang="fr-FR" sz="2400" dirty="0" smtClean="0"/>
            <a:t>Diagnostic</a:t>
          </a:r>
          <a:endParaRPr lang="fr-FR" sz="2400" dirty="0"/>
        </a:p>
      </dgm:t>
    </dgm:pt>
    <dgm:pt modelId="{6F5525DB-A16D-4FC6-AE05-4DFCA9C04752}" type="parTrans" cxnId="{C4799619-8C8A-43ED-A057-0DF984193722}">
      <dgm:prSet/>
      <dgm:spPr/>
      <dgm:t>
        <a:bodyPr/>
        <a:lstStyle/>
        <a:p>
          <a:endParaRPr lang="fr-FR"/>
        </a:p>
      </dgm:t>
    </dgm:pt>
    <dgm:pt modelId="{3B3CC0A8-A670-415D-B6DE-30CB4018288F}" type="sibTrans" cxnId="{C4799619-8C8A-43ED-A057-0DF984193722}">
      <dgm:prSet/>
      <dgm:spPr/>
      <dgm:t>
        <a:bodyPr/>
        <a:lstStyle/>
        <a:p>
          <a:endParaRPr lang="fr-FR"/>
        </a:p>
      </dgm:t>
    </dgm:pt>
    <dgm:pt modelId="{9CC4D899-8DE8-4B66-BD5B-9ED8A8E4732C}">
      <dgm:prSet phldrT="[Texte]" custT="1"/>
      <dgm:spPr/>
      <dgm:t>
        <a:bodyPr/>
        <a:lstStyle/>
        <a:p>
          <a:r>
            <a:rPr lang="fr-FR" sz="1400" b="1" dirty="0" smtClean="0"/>
            <a:t>Enquête culture sécurité</a:t>
          </a:r>
          <a:endParaRPr lang="fr-FR" sz="1400" b="1" dirty="0"/>
        </a:p>
      </dgm:t>
    </dgm:pt>
    <dgm:pt modelId="{DF12B84C-186B-48D5-9B52-99E77065594B}" type="parTrans" cxnId="{47757647-F783-4596-A189-2D0C97EA9E23}">
      <dgm:prSet/>
      <dgm:spPr/>
      <dgm:t>
        <a:bodyPr/>
        <a:lstStyle/>
        <a:p>
          <a:endParaRPr lang="fr-FR"/>
        </a:p>
      </dgm:t>
    </dgm:pt>
    <dgm:pt modelId="{6A0F5465-953D-47D2-AC45-F3D8DE9C9DE3}" type="sibTrans" cxnId="{47757647-F783-4596-A189-2D0C97EA9E23}">
      <dgm:prSet/>
      <dgm:spPr/>
      <dgm:t>
        <a:bodyPr/>
        <a:lstStyle/>
        <a:p>
          <a:endParaRPr lang="fr-FR"/>
        </a:p>
      </dgm:t>
    </dgm:pt>
    <dgm:pt modelId="{370DD549-0102-4981-9F29-C42CB3E7941C}">
      <dgm:prSet phldrT="[Texte]" custT="1"/>
      <dgm:spPr/>
      <dgm:t>
        <a:bodyPr/>
        <a:lstStyle/>
        <a:p>
          <a:r>
            <a:rPr lang="fr-FR" sz="1400" b="1" dirty="0" smtClean="0"/>
            <a:t>CRM Santé</a:t>
          </a:r>
          <a:endParaRPr lang="fr-FR" sz="1400" b="1" dirty="0"/>
        </a:p>
      </dgm:t>
    </dgm:pt>
    <dgm:pt modelId="{032875E3-055D-4CBC-9F2C-9FD9B2B4361C}" type="parTrans" cxnId="{0E1D2851-A49F-41C3-8501-96BBFC3C982D}">
      <dgm:prSet/>
      <dgm:spPr/>
      <dgm:t>
        <a:bodyPr/>
        <a:lstStyle/>
        <a:p>
          <a:endParaRPr lang="fr-FR"/>
        </a:p>
      </dgm:t>
    </dgm:pt>
    <dgm:pt modelId="{B68656CD-BE23-47A1-B37A-CAFB43B28041}" type="sibTrans" cxnId="{0E1D2851-A49F-41C3-8501-96BBFC3C982D}">
      <dgm:prSet/>
      <dgm:spPr/>
      <dgm:t>
        <a:bodyPr/>
        <a:lstStyle/>
        <a:p>
          <a:endParaRPr lang="fr-FR"/>
        </a:p>
      </dgm:t>
    </dgm:pt>
    <dgm:pt modelId="{D8722BF1-79B7-4C47-8F40-750B3884A8EA}">
      <dgm:prSet phldrT="[Texte]" custT="1"/>
      <dgm:spPr/>
      <dgm:t>
        <a:bodyPr/>
        <a:lstStyle/>
        <a:p>
          <a:r>
            <a:rPr lang="fr-FR" sz="1400" b="1" dirty="0" smtClean="0"/>
            <a:t>Analyse de la problématique</a:t>
          </a:r>
          <a:endParaRPr lang="fr-FR" sz="1400" b="1" dirty="0"/>
        </a:p>
      </dgm:t>
    </dgm:pt>
    <dgm:pt modelId="{B78E9BBF-E3E2-4F7B-8836-B117C06B68ED}" type="parTrans" cxnId="{728D1231-E4C2-4AE0-967F-6E7A5C44800A}">
      <dgm:prSet/>
      <dgm:spPr/>
      <dgm:t>
        <a:bodyPr/>
        <a:lstStyle/>
        <a:p>
          <a:endParaRPr lang="fr-FR"/>
        </a:p>
      </dgm:t>
    </dgm:pt>
    <dgm:pt modelId="{864FF5CA-87CF-4BA8-ADF0-B1D07B81E8F4}" type="sibTrans" cxnId="{728D1231-E4C2-4AE0-967F-6E7A5C44800A}">
      <dgm:prSet/>
      <dgm:spPr/>
      <dgm:t>
        <a:bodyPr/>
        <a:lstStyle/>
        <a:p>
          <a:endParaRPr lang="fr-FR"/>
        </a:p>
      </dgm:t>
    </dgm:pt>
    <dgm:pt modelId="{3CF7AE2E-502A-4EEF-A0AD-0CF9B5BB822E}">
      <dgm:prSet phldrT="[Texte]" custT="1"/>
      <dgm:spPr/>
      <dgm:t>
        <a:bodyPr/>
        <a:lstStyle/>
        <a:p>
          <a:pPr algn="ctr"/>
          <a:r>
            <a:rPr lang="fr-FR" sz="2400" dirty="0" smtClean="0"/>
            <a:t>Mise en œuvre</a:t>
          </a:r>
          <a:endParaRPr lang="fr-FR" sz="2400" dirty="0"/>
        </a:p>
      </dgm:t>
    </dgm:pt>
    <dgm:pt modelId="{C7F9D8E1-6367-4D97-AB3D-B52FE2F9473D}" type="parTrans" cxnId="{F50B834F-E378-4AAF-8596-3F6324E6A9B4}">
      <dgm:prSet/>
      <dgm:spPr/>
      <dgm:t>
        <a:bodyPr/>
        <a:lstStyle/>
        <a:p>
          <a:endParaRPr lang="fr-FR"/>
        </a:p>
      </dgm:t>
    </dgm:pt>
    <dgm:pt modelId="{1A49EB5A-0788-4326-8524-4D0D0D5DAD67}" type="sibTrans" cxnId="{F50B834F-E378-4AAF-8596-3F6324E6A9B4}">
      <dgm:prSet/>
      <dgm:spPr/>
      <dgm:t>
        <a:bodyPr/>
        <a:lstStyle/>
        <a:p>
          <a:endParaRPr lang="fr-FR"/>
        </a:p>
      </dgm:t>
    </dgm:pt>
    <dgm:pt modelId="{708591BD-F64A-4469-B4B2-24152FA362A9}">
      <dgm:prSet phldrT="[Texte]" custT="1"/>
      <dgm:spPr/>
      <dgm:t>
        <a:bodyPr/>
        <a:lstStyle/>
        <a:p>
          <a:r>
            <a:rPr lang="fr-FR" sz="1400" b="1" dirty="0" smtClean="0"/>
            <a:t>SAED</a:t>
          </a:r>
          <a:endParaRPr lang="fr-FR" sz="1400" b="1" dirty="0"/>
        </a:p>
      </dgm:t>
    </dgm:pt>
    <dgm:pt modelId="{94800A39-A783-43F4-92A5-F0EF6BF470AF}" type="parTrans" cxnId="{23E6294B-5E50-4708-B681-BA82B4E31FE8}">
      <dgm:prSet/>
      <dgm:spPr/>
      <dgm:t>
        <a:bodyPr/>
        <a:lstStyle/>
        <a:p>
          <a:endParaRPr lang="fr-FR"/>
        </a:p>
      </dgm:t>
    </dgm:pt>
    <dgm:pt modelId="{206E8D36-FADC-46DC-9F78-F410482DC85F}" type="sibTrans" cxnId="{23E6294B-5E50-4708-B681-BA82B4E31FE8}">
      <dgm:prSet/>
      <dgm:spPr/>
      <dgm:t>
        <a:bodyPr/>
        <a:lstStyle/>
        <a:p>
          <a:endParaRPr lang="fr-FR"/>
        </a:p>
      </dgm:t>
    </dgm:pt>
    <dgm:pt modelId="{D1C3FEEC-5DA1-439B-96B7-2E8C885EB3E5}">
      <dgm:prSet phldrT="[Texte]" custT="1"/>
      <dgm:spPr/>
      <dgm:t>
        <a:bodyPr/>
        <a:lstStyle/>
        <a:p>
          <a:r>
            <a:rPr lang="fr-FR" sz="1400" b="1" dirty="0" smtClean="0"/>
            <a:t>Faire dire</a:t>
          </a:r>
          <a:endParaRPr lang="fr-FR" sz="1400" b="1" dirty="0"/>
        </a:p>
      </dgm:t>
    </dgm:pt>
    <dgm:pt modelId="{613B46F2-DBA0-4ED6-BF66-8945328FD393}" type="parTrans" cxnId="{85493992-1ACE-4444-A7D5-82C6624AC14D}">
      <dgm:prSet/>
      <dgm:spPr/>
      <dgm:t>
        <a:bodyPr/>
        <a:lstStyle/>
        <a:p>
          <a:endParaRPr lang="fr-FR"/>
        </a:p>
      </dgm:t>
    </dgm:pt>
    <dgm:pt modelId="{2B67D665-1C88-4A37-A586-6A549D2BB2DD}" type="sibTrans" cxnId="{85493992-1ACE-4444-A7D5-82C6624AC14D}">
      <dgm:prSet/>
      <dgm:spPr/>
      <dgm:t>
        <a:bodyPr/>
        <a:lstStyle/>
        <a:p>
          <a:endParaRPr lang="fr-FR"/>
        </a:p>
      </dgm:t>
    </dgm:pt>
    <dgm:pt modelId="{284789BC-4931-433A-A26C-C5037EB268A9}">
      <dgm:prSet phldrT="[Texte]" custT="1"/>
      <dgm:spPr/>
      <dgm:t>
        <a:bodyPr/>
        <a:lstStyle/>
        <a:p>
          <a:r>
            <a:rPr lang="fr-FR" sz="1400" b="1" dirty="0" smtClean="0"/>
            <a:t>Briefing/débriefing</a:t>
          </a:r>
          <a:endParaRPr lang="fr-FR" sz="1400" b="1" dirty="0"/>
        </a:p>
      </dgm:t>
    </dgm:pt>
    <dgm:pt modelId="{F127A005-91E7-4A0F-A002-2C22AF756DF9}" type="parTrans" cxnId="{C5D7A3B8-1928-4DED-8FCB-33239EAF0E62}">
      <dgm:prSet/>
      <dgm:spPr/>
      <dgm:t>
        <a:bodyPr/>
        <a:lstStyle/>
        <a:p>
          <a:endParaRPr lang="fr-FR"/>
        </a:p>
      </dgm:t>
    </dgm:pt>
    <dgm:pt modelId="{DE56B207-147D-45CD-A5EA-B1F849F6D76C}" type="sibTrans" cxnId="{C5D7A3B8-1928-4DED-8FCB-33239EAF0E62}">
      <dgm:prSet/>
      <dgm:spPr/>
      <dgm:t>
        <a:bodyPr/>
        <a:lstStyle/>
        <a:p>
          <a:endParaRPr lang="fr-FR"/>
        </a:p>
      </dgm:t>
    </dgm:pt>
    <dgm:pt modelId="{D808BDF7-C75B-429C-808A-9CF61A057C7C}">
      <dgm:prSet custT="1"/>
      <dgm:spPr/>
      <dgm:t>
        <a:bodyPr/>
        <a:lstStyle/>
        <a:p>
          <a:r>
            <a:rPr lang="fr-FR" sz="1400" b="1" dirty="0" smtClean="0"/>
            <a:t>Module leadership</a:t>
          </a:r>
          <a:endParaRPr lang="fr-FR" sz="1400" b="1" dirty="0"/>
        </a:p>
      </dgm:t>
    </dgm:pt>
    <dgm:pt modelId="{5EDAA667-BFCD-4237-B839-BC11C6EA4F69}" type="parTrans" cxnId="{5E29A6A7-BF45-4DF4-8713-686559C3B346}">
      <dgm:prSet/>
      <dgm:spPr/>
      <dgm:t>
        <a:bodyPr/>
        <a:lstStyle/>
        <a:p>
          <a:endParaRPr lang="fr-FR"/>
        </a:p>
      </dgm:t>
    </dgm:pt>
    <dgm:pt modelId="{40508A6F-3E4E-4582-B04B-6BA40927E047}" type="sibTrans" cxnId="{5E29A6A7-BF45-4DF4-8713-686559C3B346}">
      <dgm:prSet/>
      <dgm:spPr/>
      <dgm:t>
        <a:bodyPr/>
        <a:lstStyle/>
        <a:p>
          <a:endParaRPr lang="fr-FR"/>
        </a:p>
      </dgm:t>
    </dgm:pt>
    <dgm:pt modelId="{0650C9B5-2A38-49F6-AA4B-68135AFFE7EB}">
      <dgm:prSet custT="1"/>
      <dgm:spPr/>
      <dgm:t>
        <a:bodyPr/>
        <a:lstStyle/>
        <a:p>
          <a:r>
            <a:rPr lang="fr-FR" sz="1400" b="1" dirty="0" smtClean="0"/>
            <a:t>Gestion des risques en équipe</a:t>
          </a:r>
          <a:endParaRPr lang="fr-FR" sz="1400" b="1" dirty="0"/>
        </a:p>
      </dgm:t>
    </dgm:pt>
    <dgm:pt modelId="{C57A0D18-D6EB-4813-8396-DFD4F607FEA1}" type="parTrans" cxnId="{2F635E8A-A744-4FDB-B5D4-113FC8AA83B0}">
      <dgm:prSet/>
      <dgm:spPr/>
      <dgm:t>
        <a:bodyPr/>
        <a:lstStyle/>
        <a:p>
          <a:endParaRPr lang="fr-FR"/>
        </a:p>
      </dgm:t>
    </dgm:pt>
    <dgm:pt modelId="{C4C408E8-BD5E-4410-A018-C0BB83B482D3}" type="sibTrans" cxnId="{2F635E8A-A744-4FDB-B5D4-113FC8AA83B0}">
      <dgm:prSet/>
      <dgm:spPr/>
      <dgm:t>
        <a:bodyPr/>
        <a:lstStyle/>
        <a:p>
          <a:endParaRPr lang="fr-FR"/>
        </a:p>
      </dgm:t>
    </dgm:pt>
    <dgm:pt modelId="{6C944BDE-C6C4-4233-826A-2AFD9DA3EB8E}">
      <dgm:prSet custT="1"/>
      <dgm:spPr/>
      <dgm:t>
        <a:bodyPr/>
        <a:lstStyle/>
        <a:p>
          <a:r>
            <a:rPr lang="fr-FR" sz="1400" b="1" dirty="0" smtClean="0"/>
            <a:t>Animation de l’équipe</a:t>
          </a:r>
          <a:endParaRPr lang="fr-FR" sz="1400" b="1" dirty="0"/>
        </a:p>
      </dgm:t>
    </dgm:pt>
    <dgm:pt modelId="{A7F1B4DA-913F-407F-8E9C-0E5668DB92B2}" type="parTrans" cxnId="{4BA32EC6-2F3F-496D-B7A9-793B0A8E3EBA}">
      <dgm:prSet/>
      <dgm:spPr/>
      <dgm:t>
        <a:bodyPr/>
        <a:lstStyle/>
        <a:p>
          <a:endParaRPr lang="fr-FR"/>
        </a:p>
      </dgm:t>
    </dgm:pt>
    <dgm:pt modelId="{11C4D084-2F27-43C6-BEAF-E9798422DFF1}" type="sibTrans" cxnId="{4BA32EC6-2F3F-496D-B7A9-793B0A8E3EBA}">
      <dgm:prSet/>
      <dgm:spPr/>
      <dgm:t>
        <a:bodyPr/>
        <a:lstStyle/>
        <a:p>
          <a:endParaRPr lang="fr-FR"/>
        </a:p>
      </dgm:t>
    </dgm:pt>
    <dgm:pt modelId="{8711F02D-4494-4A3C-BBD6-87BD84D71DD7}">
      <dgm:prSet custT="1"/>
      <dgm:spPr/>
      <dgm:t>
        <a:bodyPr/>
        <a:lstStyle/>
        <a:p>
          <a:r>
            <a:rPr lang="fr-FR" sz="1400" b="1" dirty="0" smtClean="0">
              <a:solidFill>
                <a:schemeClr val="bg1">
                  <a:lumMod val="50000"/>
                </a:schemeClr>
              </a:solidFill>
            </a:rPr>
            <a:t>Implication du patient</a:t>
          </a:r>
          <a:endParaRPr lang="fr-FR" sz="1400" b="1" dirty="0">
            <a:solidFill>
              <a:schemeClr val="bg1">
                <a:lumMod val="50000"/>
              </a:schemeClr>
            </a:solidFill>
          </a:endParaRPr>
        </a:p>
      </dgm:t>
    </dgm:pt>
    <dgm:pt modelId="{45D9D577-BC78-423C-B2EB-FE4CB24046B7}" type="parTrans" cxnId="{C1644412-135F-45A6-AC7D-06EE505AA8FF}">
      <dgm:prSet/>
      <dgm:spPr/>
      <dgm:t>
        <a:bodyPr/>
        <a:lstStyle/>
        <a:p>
          <a:endParaRPr lang="fr-FR"/>
        </a:p>
      </dgm:t>
    </dgm:pt>
    <dgm:pt modelId="{177F81E7-54C6-4376-BEB6-4247FAF49A58}" type="sibTrans" cxnId="{C1644412-135F-45A6-AC7D-06EE505AA8FF}">
      <dgm:prSet/>
      <dgm:spPr/>
      <dgm:t>
        <a:bodyPr/>
        <a:lstStyle/>
        <a:p>
          <a:endParaRPr lang="fr-FR"/>
        </a:p>
      </dgm:t>
    </dgm:pt>
    <dgm:pt modelId="{B717389F-69DA-4620-AD3A-67CF00148E7F}">
      <dgm:prSet custT="1"/>
      <dgm:spPr/>
      <dgm:t>
        <a:bodyPr/>
        <a:lstStyle/>
        <a:p>
          <a:pPr algn="ctr"/>
          <a:r>
            <a:rPr lang="fr-FR" sz="2400" dirty="0" smtClean="0"/>
            <a:t>Evaluer</a:t>
          </a:r>
          <a:endParaRPr lang="fr-FR" sz="2400" dirty="0"/>
        </a:p>
      </dgm:t>
    </dgm:pt>
    <dgm:pt modelId="{17F5FDB0-654C-4175-A260-EEA4C233F287}" type="parTrans" cxnId="{5D54AA11-604B-4BE8-B9F9-8C33CC44571A}">
      <dgm:prSet/>
      <dgm:spPr/>
      <dgm:t>
        <a:bodyPr/>
        <a:lstStyle/>
        <a:p>
          <a:endParaRPr lang="fr-FR"/>
        </a:p>
      </dgm:t>
    </dgm:pt>
    <dgm:pt modelId="{186FC006-B938-41D8-92FF-F952D55A833D}" type="sibTrans" cxnId="{5D54AA11-604B-4BE8-B9F9-8C33CC44571A}">
      <dgm:prSet/>
      <dgm:spPr/>
      <dgm:t>
        <a:bodyPr/>
        <a:lstStyle/>
        <a:p>
          <a:endParaRPr lang="fr-FR"/>
        </a:p>
      </dgm:t>
    </dgm:pt>
    <dgm:pt modelId="{1C500F2A-BFFE-4F2E-BA04-DD303E8460AA}">
      <dgm:prSet custT="1"/>
      <dgm:spPr/>
      <dgm:t>
        <a:bodyPr/>
        <a:lstStyle/>
        <a:p>
          <a:r>
            <a:rPr lang="fr-FR" sz="1400" b="1" dirty="0" smtClean="0"/>
            <a:t>Matrice de maturité</a:t>
          </a:r>
          <a:endParaRPr lang="fr-FR" sz="1400" b="1" dirty="0"/>
        </a:p>
      </dgm:t>
    </dgm:pt>
    <dgm:pt modelId="{5A5D683F-5A4D-438F-81A4-F6AE88E01F13}" type="parTrans" cxnId="{701E38FF-F347-4912-8FD1-7024F8F99C76}">
      <dgm:prSet/>
      <dgm:spPr/>
      <dgm:t>
        <a:bodyPr/>
        <a:lstStyle/>
        <a:p>
          <a:endParaRPr lang="fr-FR"/>
        </a:p>
      </dgm:t>
    </dgm:pt>
    <dgm:pt modelId="{741DAD57-0682-4E1F-A731-5BDE3C93E484}" type="sibTrans" cxnId="{701E38FF-F347-4912-8FD1-7024F8F99C76}">
      <dgm:prSet/>
      <dgm:spPr/>
      <dgm:t>
        <a:bodyPr/>
        <a:lstStyle/>
        <a:p>
          <a:endParaRPr lang="fr-FR"/>
        </a:p>
      </dgm:t>
    </dgm:pt>
    <dgm:pt modelId="{77C846DD-BFE6-4787-8EE6-C89D92C59F7A}">
      <dgm:prSet custT="1"/>
      <dgm:spPr/>
      <dgm:t>
        <a:bodyPr/>
        <a:lstStyle/>
        <a:p>
          <a:r>
            <a:rPr lang="fr-FR" sz="1400" b="1" dirty="0" smtClean="0"/>
            <a:t>Enquête de satisfaction des professionnels</a:t>
          </a:r>
          <a:endParaRPr lang="fr-FR" sz="1400" b="1" dirty="0"/>
        </a:p>
      </dgm:t>
    </dgm:pt>
    <dgm:pt modelId="{69492BF2-6120-4FFF-A1DC-4F75655A8B57}" type="parTrans" cxnId="{4177DFB2-4751-416F-B6C0-BC6B5DCA1EBF}">
      <dgm:prSet/>
      <dgm:spPr/>
      <dgm:t>
        <a:bodyPr/>
        <a:lstStyle/>
        <a:p>
          <a:endParaRPr lang="fr-FR"/>
        </a:p>
      </dgm:t>
    </dgm:pt>
    <dgm:pt modelId="{E3FBED59-E637-4523-BB3F-D6EAA7EBD627}" type="sibTrans" cxnId="{4177DFB2-4751-416F-B6C0-BC6B5DCA1EBF}">
      <dgm:prSet/>
      <dgm:spPr/>
      <dgm:t>
        <a:bodyPr/>
        <a:lstStyle/>
        <a:p>
          <a:endParaRPr lang="fr-FR"/>
        </a:p>
      </dgm:t>
    </dgm:pt>
    <dgm:pt modelId="{07C2902A-D858-4D25-B5A4-723A326D29BE}">
      <dgm:prSet custT="1"/>
      <dgm:spPr/>
      <dgm:t>
        <a:bodyPr/>
        <a:lstStyle/>
        <a:p>
          <a:r>
            <a:rPr lang="fr-FR" sz="1400" b="1" dirty="0" smtClean="0"/>
            <a:t>Module évaluation des pratiques collaboratives</a:t>
          </a:r>
          <a:endParaRPr lang="fr-FR" sz="1400" b="1" dirty="0"/>
        </a:p>
      </dgm:t>
    </dgm:pt>
    <dgm:pt modelId="{6A82719E-E53A-4343-9C01-FF2204E32B97}" type="parTrans" cxnId="{C262A0A6-6791-4989-A5BE-23ED72AD78E4}">
      <dgm:prSet/>
      <dgm:spPr/>
      <dgm:t>
        <a:bodyPr/>
        <a:lstStyle/>
        <a:p>
          <a:endParaRPr lang="fr-FR"/>
        </a:p>
      </dgm:t>
    </dgm:pt>
    <dgm:pt modelId="{6B298726-F37A-4228-8F7D-621FCAAA4D68}" type="sibTrans" cxnId="{C262A0A6-6791-4989-A5BE-23ED72AD78E4}">
      <dgm:prSet/>
      <dgm:spPr/>
      <dgm:t>
        <a:bodyPr/>
        <a:lstStyle/>
        <a:p>
          <a:endParaRPr lang="fr-FR"/>
        </a:p>
      </dgm:t>
    </dgm:pt>
    <dgm:pt modelId="{2439DC4C-671E-4682-B521-9C67B1D2FCE1}">
      <dgm:prSet custT="1"/>
      <dgm:spPr/>
      <dgm:t>
        <a:bodyPr/>
        <a:lstStyle/>
        <a:p>
          <a:r>
            <a:rPr lang="fr-FR" sz="1400" b="1" dirty="0" smtClean="0"/>
            <a:t>Plan d’action et indicateurs</a:t>
          </a:r>
          <a:endParaRPr lang="fr-FR" sz="1400" b="1" dirty="0"/>
        </a:p>
      </dgm:t>
    </dgm:pt>
    <dgm:pt modelId="{156A5F3F-9C8D-42F9-8D1B-66418A189486}" type="parTrans" cxnId="{B0250902-C8B5-4214-9520-235DBF0A850D}">
      <dgm:prSet/>
      <dgm:spPr/>
      <dgm:t>
        <a:bodyPr/>
        <a:lstStyle/>
        <a:p>
          <a:endParaRPr lang="fr-FR"/>
        </a:p>
      </dgm:t>
    </dgm:pt>
    <dgm:pt modelId="{9E26DF4A-748D-47D2-8C50-4C5F4BC0154A}" type="sibTrans" cxnId="{B0250902-C8B5-4214-9520-235DBF0A850D}">
      <dgm:prSet/>
      <dgm:spPr/>
      <dgm:t>
        <a:bodyPr/>
        <a:lstStyle/>
        <a:p>
          <a:endParaRPr lang="fr-FR"/>
        </a:p>
      </dgm:t>
    </dgm:pt>
    <dgm:pt modelId="{CAD28EC4-F118-4C17-ABD2-32AB877792A3}">
      <dgm:prSet custT="1"/>
      <dgm:spPr/>
      <dgm:t>
        <a:bodyPr/>
        <a:lstStyle/>
        <a:p>
          <a:r>
            <a:rPr lang="fr-FR" sz="1400" b="1" dirty="0" smtClean="0">
              <a:solidFill>
                <a:schemeClr val="bg2"/>
              </a:solidFill>
            </a:rPr>
            <a:t>Rencontre de sécurité</a:t>
          </a:r>
          <a:endParaRPr lang="fr-FR" sz="1400" b="1" dirty="0">
            <a:solidFill>
              <a:schemeClr val="bg2"/>
            </a:solidFill>
          </a:endParaRPr>
        </a:p>
      </dgm:t>
    </dgm:pt>
    <dgm:pt modelId="{73E16C00-7079-4E87-A684-E18D535A0A6B}" type="parTrans" cxnId="{C2D65A11-2789-4A3F-AF16-BCCA748D3E63}">
      <dgm:prSet/>
      <dgm:spPr/>
      <dgm:t>
        <a:bodyPr/>
        <a:lstStyle/>
        <a:p>
          <a:endParaRPr lang="fr-FR"/>
        </a:p>
      </dgm:t>
    </dgm:pt>
    <dgm:pt modelId="{8267A914-354B-45A7-9A1F-6996E820A510}" type="sibTrans" cxnId="{C2D65A11-2789-4A3F-AF16-BCCA748D3E63}">
      <dgm:prSet/>
      <dgm:spPr/>
      <dgm:t>
        <a:bodyPr/>
        <a:lstStyle/>
        <a:p>
          <a:endParaRPr lang="fr-FR"/>
        </a:p>
      </dgm:t>
    </dgm:pt>
    <dgm:pt modelId="{4A35FB3E-99DE-4F54-984B-2BDD0EDE6519}">
      <dgm:prSet custT="1"/>
      <dgm:spPr/>
      <dgm:t>
        <a:bodyPr/>
        <a:lstStyle/>
        <a:p>
          <a:r>
            <a:rPr lang="fr-FR" sz="1400" b="1" dirty="0" smtClean="0"/>
            <a:t>Enquête culture sécurité</a:t>
          </a:r>
          <a:endParaRPr lang="fr-FR" sz="1400" b="1" dirty="0"/>
        </a:p>
      </dgm:t>
    </dgm:pt>
    <dgm:pt modelId="{6799B7F0-1BA7-4C4A-8A1D-EC134580DF7F}" type="parTrans" cxnId="{2C5C13F6-C41B-4C79-ADF5-8A4CEECD23F0}">
      <dgm:prSet/>
      <dgm:spPr/>
      <dgm:t>
        <a:bodyPr/>
        <a:lstStyle/>
        <a:p>
          <a:endParaRPr lang="fr-FR"/>
        </a:p>
      </dgm:t>
    </dgm:pt>
    <dgm:pt modelId="{B63F9FBC-5A3B-46EC-BEAD-60FF60DE9530}" type="sibTrans" cxnId="{2C5C13F6-C41B-4C79-ADF5-8A4CEECD23F0}">
      <dgm:prSet/>
      <dgm:spPr/>
      <dgm:t>
        <a:bodyPr/>
        <a:lstStyle/>
        <a:p>
          <a:endParaRPr lang="fr-FR"/>
        </a:p>
      </dgm:t>
    </dgm:pt>
    <dgm:pt modelId="{A4EA8F5B-5E28-449C-B8E6-AC140955B8A2}" type="pres">
      <dgm:prSet presAssocID="{E2DA1BD1-F3B3-4D2F-869E-1E6FAA2AC373}" presName="layout" presStyleCnt="0">
        <dgm:presLayoutVars>
          <dgm:chMax/>
          <dgm:chPref/>
          <dgm:dir/>
          <dgm:resizeHandles/>
        </dgm:presLayoutVars>
      </dgm:prSet>
      <dgm:spPr/>
      <dgm:t>
        <a:bodyPr/>
        <a:lstStyle/>
        <a:p>
          <a:endParaRPr lang="fr-FR"/>
        </a:p>
      </dgm:t>
    </dgm:pt>
    <dgm:pt modelId="{579D8FE4-FBC1-431D-9456-8C5B1E336ECD}" type="pres">
      <dgm:prSet presAssocID="{E277C869-5309-4684-B4B2-97615AE118AD}" presName="root" presStyleCnt="0">
        <dgm:presLayoutVars>
          <dgm:chMax/>
          <dgm:chPref/>
        </dgm:presLayoutVars>
      </dgm:prSet>
      <dgm:spPr/>
    </dgm:pt>
    <dgm:pt modelId="{32DEDB99-E316-4CB1-98BF-B652A438963A}" type="pres">
      <dgm:prSet presAssocID="{E277C869-5309-4684-B4B2-97615AE118AD}" presName="rootComposite" presStyleCnt="0">
        <dgm:presLayoutVars/>
      </dgm:prSet>
      <dgm:spPr/>
    </dgm:pt>
    <dgm:pt modelId="{48B64D31-CEA2-43CD-99CD-5F375D25A889}" type="pres">
      <dgm:prSet presAssocID="{E277C869-5309-4684-B4B2-97615AE118AD}" presName="ParentAccent" presStyleLbl="alignNode1" presStyleIdx="0" presStyleCnt="3"/>
      <dgm:spPr>
        <a:solidFill>
          <a:srgbClr val="00B0F0"/>
        </a:solidFill>
      </dgm:spPr>
    </dgm:pt>
    <dgm:pt modelId="{AC2B4368-307A-41E7-AF65-0378AA0D8127}" type="pres">
      <dgm:prSet presAssocID="{E277C869-5309-4684-B4B2-97615AE118AD}" presName="ParentSmallAccent" presStyleLbl="fgAcc1" presStyleIdx="0" presStyleCnt="3"/>
      <dgm:spPr/>
    </dgm:pt>
    <dgm:pt modelId="{C99461CF-D505-44DD-A969-CAC94014028D}" type="pres">
      <dgm:prSet presAssocID="{E277C869-5309-4684-B4B2-97615AE118AD}" presName="Parent" presStyleLbl="revTx" presStyleIdx="0" presStyleCnt="19" custLinFactNeighborX="4723" custLinFactNeighborY="80303">
        <dgm:presLayoutVars>
          <dgm:chMax/>
          <dgm:chPref val="4"/>
          <dgm:bulletEnabled val="1"/>
        </dgm:presLayoutVars>
      </dgm:prSet>
      <dgm:spPr/>
      <dgm:t>
        <a:bodyPr/>
        <a:lstStyle/>
        <a:p>
          <a:endParaRPr lang="fr-FR"/>
        </a:p>
      </dgm:t>
    </dgm:pt>
    <dgm:pt modelId="{5935955E-E2FB-44D3-9D7F-62B7BC758DFF}" type="pres">
      <dgm:prSet presAssocID="{E277C869-5309-4684-B4B2-97615AE118AD}" presName="childShape" presStyleCnt="0">
        <dgm:presLayoutVars>
          <dgm:chMax val="0"/>
          <dgm:chPref val="0"/>
        </dgm:presLayoutVars>
      </dgm:prSet>
      <dgm:spPr/>
    </dgm:pt>
    <dgm:pt modelId="{BF383DCE-84A4-4ACE-A601-F2C9FC75F635}" type="pres">
      <dgm:prSet presAssocID="{9CC4D899-8DE8-4B66-BD5B-9ED8A8E4732C}" presName="childComposite" presStyleCnt="0">
        <dgm:presLayoutVars>
          <dgm:chMax val="0"/>
          <dgm:chPref val="0"/>
        </dgm:presLayoutVars>
      </dgm:prSet>
      <dgm:spPr/>
    </dgm:pt>
    <dgm:pt modelId="{21015EE9-94AC-4FF7-B1CD-CE833CF41686}" type="pres">
      <dgm:prSet presAssocID="{9CC4D899-8DE8-4B66-BD5B-9ED8A8E4732C}" presName="ChildAccent" presStyleLbl="solidFgAcc1" presStyleIdx="0" presStyleCnt="16"/>
      <dgm:spPr>
        <a:blipFill rotWithShape="0">
          <a:blip xmlns:r="http://schemas.openxmlformats.org/officeDocument/2006/relationships" r:embed="rId1"/>
          <a:stretch>
            <a:fillRect/>
          </a:stretch>
        </a:blipFill>
      </dgm:spPr>
      <dgm:t>
        <a:bodyPr/>
        <a:lstStyle/>
        <a:p>
          <a:endParaRPr lang="fr-FR"/>
        </a:p>
      </dgm:t>
    </dgm:pt>
    <dgm:pt modelId="{2DA08D09-F977-4D89-BDEB-EAEAD8D42454}" type="pres">
      <dgm:prSet presAssocID="{9CC4D899-8DE8-4B66-BD5B-9ED8A8E4732C}" presName="Child" presStyleLbl="revTx" presStyleIdx="1" presStyleCnt="19">
        <dgm:presLayoutVars>
          <dgm:chMax val="0"/>
          <dgm:chPref val="0"/>
          <dgm:bulletEnabled val="1"/>
        </dgm:presLayoutVars>
      </dgm:prSet>
      <dgm:spPr/>
      <dgm:t>
        <a:bodyPr/>
        <a:lstStyle/>
        <a:p>
          <a:endParaRPr lang="fr-FR"/>
        </a:p>
      </dgm:t>
    </dgm:pt>
    <dgm:pt modelId="{B1197981-8A92-4C4E-8522-38B0CA7DFD61}" type="pres">
      <dgm:prSet presAssocID="{370DD549-0102-4981-9F29-C42CB3E7941C}" presName="childComposite" presStyleCnt="0">
        <dgm:presLayoutVars>
          <dgm:chMax val="0"/>
          <dgm:chPref val="0"/>
        </dgm:presLayoutVars>
      </dgm:prSet>
      <dgm:spPr/>
    </dgm:pt>
    <dgm:pt modelId="{B8152780-86EF-4507-A9A9-F1012E6F6B94}" type="pres">
      <dgm:prSet presAssocID="{370DD549-0102-4981-9F29-C42CB3E7941C}" presName="ChildAccent" presStyleLbl="solidFgAcc1" presStyleIdx="1" presStyleCnt="16"/>
      <dgm:spPr>
        <a:blipFill rotWithShape="0">
          <a:blip xmlns:r="http://schemas.openxmlformats.org/officeDocument/2006/relationships" r:embed="rId1"/>
          <a:stretch>
            <a:fillRect/>
          </a:stretch>
        </a:blipFill>
      </dgm:spPr>
    </dgm:pt>
    <dgm:pt modelId="{8008A3AB-C8F6-493C-B8E9-53A683C72FB8}" type="pres">
      <dgm:prSet presAssocID="{370DD549-0102-4981-9F29-C42CB3E7941C}" presName="Child" presStyleLbl="revTx" presStyleIdx="2" presStyleCnt="19">
        <dgm:presLayoutVars>
          <dgm:chMax val="0"/>
          <dgm:chPref val="0"/>
          <dgm:bulletEnabled val="1"/>
        </dgm:presLayoutVars>
      </dgm:prSet>
      <dgm:spPr/>
      <dgm:t>
        <a:bodyPr/>
        <a:lstStyle/>
        <a:p>
          <a:endParaRPr lang="fr-FR"/>
        </a:p>
      </dgm:t>
    </dgm:pt>
    <dgm:pt modelId="{6C6CD713-6C68-4B90-8188-84AE975C933F}" type="pres">
      <dgm:prSet presAssocID="{D8722BF1-79B7-4C47-8F40-750B3884A8EA}" presName="childComposite" presStyleCnt="0">
        <dgm:presLayoutVars>
          <dgm:chMax val="0"/>
          <dgm:chPref val="0"/>
        </dgm:presLayoutVars>
      </dgm:prSet>
      <dgm:spPr/>
    </dgm:pt>
    <dgm:pt modelId="{099FE7CB-D95A-496F-B10B-A512EE63CBEF}" type="pres">
      <dgm:prSet presAssocID="{D8722BF1-79B7-4C47-8F40-750B3884A8EA}" presName="ChildAccent" presStyleLbl="solidFgAcc1" presStyleIdx="2" presStyleCnt="16"/>
      <dgm:spPr>
        <a:blipFill rotWithShape="0">
          <a:blip xmlns:r="http://schemas.openxmlformats.org/officeDocument/2006/relationships" r:embed="rId1"/>
          <a:stretch>
            <a:fillRect/>
          </a:stretch>
        </a:blipFill>
      </dgm:spPr>
    </dgm:pt>
    <dgm:pt modelId="{E70BF67E-E540-49A1-9266-EA18DDB6DE0C}" type="pres">
      <dgm:prSet presAssocID="{D8722BF1-79B7-4C47-8F40-750B3884A8EA}" presName="Child" presStyleLbl="revTx" presStyleIdx="3" presStyleCnt="19">
        <dgm:presLayoutVars>
          <dgm:chMax val="0"/>
          <dgm:chPref val="0"/>
          <dgm:bulletEnabled val="1"/>
        </dgm:presLayoutVars>
      </dgm:prSet>
      <dgm:spPr/>
      <dgm:t>
        <a:bodyPr/>
        <a:lstStyle/>
        <a:p>
          <a:endParaRPr lang="fr-FR"/>
        </a:p>
      </dgm:t>
    </dgm:pt>
    <dgm:pt modelId="{AB5164C9-FFA6-4BA2-996B-76AA5B1ED124}" type="pres">
      <dgm:prSet presAssocID="{3CF7AE2E-502A-4EEF-A0AD-0CF9B5BB822E}" presName="root" presStyleCnt="0">
        <dgm:presLayoutVars>
          <dgm:chMax/>
          <dgm:chPref/>
        </dgm:presLayoutVars>
      </dgm:prSet>
      <dgm:spPr/>
    </dgm:pt>
    <dgm:pt modelId="{E1A5A355-06B0-4C66-AAA9-3E2F49BACCBD}" type="pres">
      <dgm:prSet presAssocID="{3CF7AE2E-502A-4EEF-A0AD-0CF9B5BB822E}" presName="rootComposite" presStyleCnt="0">
        <dgm:presLayoutVars/>
      </dgm:prSet>
      <dgm:spPr/>
    </dgm:pt>
    <dgm:pt modelId="{D6292BA0-551E-402A-9363-AD2CFEBD8CE6}" type="pres">
      <dgm:prSet presAssocID="{3CF7AE2E-502A-4EEF-A0AD-0CF9B5BB822E}" presName="ParentAccent" presStyleLbl="alignNode1" presStyleIdx="1" presStyleCnt="3"/>
      <dgm:spPr>
        <a:solidFill>
          <a:srgbClr val="92D050"/>
        </a:solidFill>
      </dgm:spPr>
    </dgm:pt>
    <dgm:pt modelId="{37C04F32-DF98-4A7F-A9E3-904A5CFB69A3}" type="pres">
      <dgm:prSet presAssocID="{3CF7AE2E-502A-4EEF-A0AD-0CF9B5BB822E}" presName="ParentSmallAccent" presStyleLbl="fgAcc1" presStyleIdx="1" presStyleCnt="3" custLinFactNeighborX="-11873" custLinFactNeighborY="907"/>
      <dgm:spPr>
        <a:blipFill rotWithShape="0">
          <a:blip xmlns:r="http://schemas.openxmlformats.org/officeDocument/2006/relationships" r:embed="rId2"/>
          <a:stretch>
            <a:fillRect/>
          </a:stretch>
        </a:blipFill>
      </dgm:spPr>
    </dgm:pt>
    <dgm:pt modelId="{897E6B39-9B90-451E-B996-DF0D71CDA8C0}" type="pres">
      <dgm:prSet presAssocID="{3CF7AE2E-502A-4EEF-A0AD-0CF9B5BB822E}" presName="Parent" presStyleLbl="revTx" presStyleIdx="4" presStyleCnt="19" custLinFactNeighborX="8826" custLinFactNeighborY="80303">
        <dgm:presLayoutVars>
          <dgm:chMax/>
          <dgm:chPref val="4"/>
          <dgm:bulletEnabled val="1"/>
        </dgm:presLayoutVars>
      </dgm:prSet>
      <dgm:spPr/>
      <dgm:t>
        <a:bodyPr/>
        <a:lstStyle/>
        <a:p>
          <a:endParaRPr lang="fr-FR"/>
        </a:p>
      </dgm:t>
    </dgm:pt>
    <dgm:pt modelId="{13F344E3-6755-4EC3-ADCF-04A0F1BE4E84}" type="pres">
      <dgm:prSet presAssocID="{3CF7AE2E-502A-4EEF-A0AD-0CF9B5BB822E}" presName="childShape" presStyleCnt="0">
        <dgm:presLayoutVars>
          <dgm:chMax val="0"/>
          <dgm:chPref val="0"/>
        </dgm:presLayoutVars>
      </dgm:prSet>
      <dgm:spPr/>
    </dgm:pt>
    <dgm:pt modelId="{F572226E-0EBB-4964-BB49-CFD84704FBB9}" type="pres">
      <dgm:prSet presAssocID="{708591BD-F64A-4469-B4B2-24152FA362A9}" presName="childComposite" presStyleCnt="0">
        <dgm:presLayoutVars>
          <dgm:chMax val="0"/>
          <dgm:chPref val="0"/>
        </dgm:presLayoutVars>
      </dgm:prSet>
      <dgm:spPr/>
    </dgm:pt>
    <dgm:pt modelId="{29E2E42E-88CE-41F8-8965-95C13D3CAE62}" type="pres">
      <dgm:prSet presAssocID="{708591BD-F64A-4469-B4B2-24152FA362A9}" presName="ChildAccent" presStyleLbl="solidFgAcc1" presStyleIdx="3" presStyleCnt="16"/>
      <dgm:spPr>
        <a:blipFill rotWithShape="0">
          <a:blip xmlns:r="http://schemas.openxmlformats.org/officeDocument/2006/relationships" r:embed="rId1"/>
          <a:stretch>
            <a:fillRect/>
          </a:stretch>
        </a:blipFill>
      </dgm:spPr>
    </dgm:pt>
    <dgm:pt modelId="{D72D78B1-20CC-4C55-ACBE-26B0A7CAD199}" type="pres">
      <dgm:prSet presAssocID="{708591BD-F64A-4469-B4B2-24152FA362A9}" presName="Child" presStyleLbl="revTx" presStyleIdx="5" presStyleCnt="19">
        <dgm:presLayoutVars>
          <dgm:chMax val="0"/>
          <dgm:chPref val="0"/>
          <dgm:bulletEnabled val="1"/>
        </dgm:presLayoutVars>
      </dgm:prSet>
      <dgm:spPr/>
      <dgm:t>
        <a:bodyPr/>
        <a:lstStyle/>
        <a:p>
          <a:endParaRPr lang="fr-FR"/>
        </a:p>
      </dgm:t>
    </dgm:pt>
    <dgm:pt modelId="{2FDE6E30-6261-4628-8F00-3F0FF2EFEA5A}" type="pres">
      <dgm:prSet presAssocID="{D1C3FEEC-5DA1-439B-96B7-2E8C885EB3E5}" presName="childComposite" presStyleCnt="0">
        <dgm:presLayoutVars>
          <dgm:chMax val="0"/>
          <dgm:chPref val="0"/>
        </dgm:presLayoutVars>
      </dgm:prSet>
      <dgm:spPr/>
    </dgm:pt>
    <dgm:pt modelId="{C2FA2894-0A04-4904-B177-C1D492A97ADF}" type="pres">
      <dgm:prSet presAssocID="{D1C3FEEC-5DA1-439B-96B7-2E8C885EB3E5}" presName="ChildAccent" presStyleLbl="solidFgAcc1" presStyleIdx="4" presStyleCnt="16"/>
      <dgm:spPr>
        <a:blipFill rotWithShape="0">
          <a:blip xmlns:r="http://schemas.openxmlformats.org/officeDocument/2006/relationships" r:embed="rId1"/>
          <a:stretch>
            <a:fillRect/>
          </a:stretch>
        </a:blipFill>
      </dgm:spPr>
    </dgm:pt>
    <dgm:pt modelId="{423CF528-B9E5-4D67-950C-B678B25D6879}" type="pres">
      <dgm:prSet presAssocID="{D1C3FEEC-5DA1-439B-96B7-2E8C885EB3E5}" presName="Child" presStyleLbl="revTx" presStyleIdx="6" presStyleCnt="19">
        <dgm:presLayoutVars>
          <dgm:chMax val="0"/>
          <dgm:chPref val="0"/>
          <dgm:bulletEnabled val="1"/>
        </dgm:presLayoutVars>
      </dgm:prSet>
      <dgm:spPr/>
      <dgm:t>
        <a:bodyPr/>
        <a:lstStyle/>
        <a:p>
          <a:endParaRPr lang="fr-FR"/>
        </a:p>
      </dgm:t>
    </dgm:pt>
    <dgm:pt modelId="{38BCC269-4905-410F-870A-D3495431CA6B}" type="pres">
      <dgm:prSet presAssocID="{284789BC-4931-433A-A26C-C5037EB268A9}" presName="childComposite" presStyleCnt="0">
        <dgm:presLayoutVars>
          <dgm:chMax val="0"/>
          <dgm:chPref val="0"/>
        </dgm:presLayoutVars>
      </dgm:prSet>
      <dgm:spPr/>
    </dgm:pt>
    <dgm:pt modelId="{44B10083-9C83-4D14-A6CA-A2F950C3A2D8}" type="pres">
      <dgm:prSet presAssocID="{284789BC-4931-433A-A26C-C5037EB268A9}" presName="ChildAccent" presStyleLbl="solidFgAcc1" presStyleIdx="5" presStyleCnt="16"/>
      <dgm:spPr>
        <a:blipFill rotWithShape="0">
          <a:blip xmlns:r="http://schemas.openxmlformats.org/officeDocument/2006/relationships" r:embed="rId1"/>
          <a:stretch>
            <a:fillRect/>
          </a:stretch>
        </a:blipFill>
      </dgm:spPr>
    </dgm:pt>
    <dgm:pt modelId="{9098E86B-4F88-4F8F-9383-75A6B620FA2D}" type="pres">
      <dgm:prSet presAssocID="{284789BC-4931-433A-A26C-C5037EB268A9}" presName="Child" presStyleLbl="revTx" presStyleIdx="7" presStyleCnt="19">
        <dgm:presLayoutVars>
          <dgm:chMax val="0"/>
          <dgm:chPref val="0"/>
          <dgm:bulletEnabled val="1"/>
        </dgm:presLayoutVars>
      </dgm:prSet>
      <dgm:spPr/>
      <dgm:t>
        <a:bodyPr/>
        <a:lstStyle/>
        <a:p>
          <a:endParaRPr lang="fr-FR"/>
        </a:p>
      </dgm:t>
    </dgm:pt>
    <dgm:pt modelId="{8BA5564B-9D33-4C1A-8E52-C0E7BB7F2379}" type="pres">
      <dgm:prSet presAssocID="{D808BDF7-C75B-429C-808A-9CF61A057C7C}" presName="childComposite" presStyleCnt="0">
        <dgm:presLayoutVars>
          <dgm:chMax val="0"/>
          <dgm:chPref val="0"/>
        </dgm:presLayoutVars>
      </dgm:prSet>
      <dgm:spPr/>
    </dgm:pt>
    <dgm:pt modelId="{2D11996D-031C-451C-B0E7-225CFF800028}" type="pres">
      <dgm:prSet presAssocID="{D808BDF7-C75B-429C-808A-9CF61A057C7C}" presName="ChildAccent" presStyleLbl="solidFgAcc1" presStyleIdx="6" presStyleCnt="16"/>
      <dgm:spPr>
        <a:blipFill rotWithShape="0">
          <a:blip xmlns:r="http://schemas.openxmlformats.org/officeDocument/2006/relationships" r:embed="rId1"/>
          <a:stretch>
            <a:fillRect/>
          </a:stretch>
        </a:blipFill>
      </dgm:spPr>
    </dgm:pt>
    <dgm:pt modelId="{7FCD61F2-5471-4095-8329-FE39B515EF02}" type="pres">
      <dgm:prSet presAssocID="{D808BDF7-C75B-429C-808A-9CF61A057C7C}" presName="Child" presStyleLbl="revTx" presStyleIdx="8" presStyleCnt="19">
        <dgm:presLayoutVars>
          <dgm:chMax val="0"/>
          <dgm:chPref val="0"/>
          <dgm:bulletEnabled val="1"/>
        </dgm:presLayoutVars>
      </dgm:prSet>
      <dgm:spPr/>
      <dgm:t>
        <a:bodyPr/>
        <a:lstStyle/>
        <a:p>
          <a:endParaRPr lang="fr-FR"/>
        </a:p>
      </dgm:t>
    </dgm:pt>
    <dgm:pt modelId="{9B0E45B6-E43A-484E-B0C6-9D59D52BDC36}" type="pres">
      <dgm:prSet presAssocID="{CAD28EC4-F118-4C17-ABD2-32AB877792A3}" presName="childComposite" presStyleCnt="0">
        <dgm:presLayoutVars>
          <dgm:chMax val="0"/>
          <dgm:chPref val="0"/>
        </dgm:presLayoutVars>
      </dgm:prSet>
      <dgm:spPr/>
    </dgm:pt>
    <dgm:pt modelId="{2FE2B868-C222-4F80-BD0C-1F14FBF868CD}" type="pres">
      <dgm:prSet presAssocID="{CAD28EC4-F118-4C17-ABD2-32AB877792A3}" presName="ChildAccent" presStyleLbl="solidFgAcc1" presStyleIdx="7" presStyleCnt="16"/>
      <dgm:spPr/>
    </dgm:pt>
    <dgm:pt modelId="{FD62ED43-53F1-4208-967D-418EE5298519}" type="pres">
      <dgm:prSet presAssocID="{CAD28EC4-F118-4C17-ABD2-32AB877792A3}" presName="Child" presStyleLbl="revTx" presStyleIdx="9" presStyleCnt="19">
        <dgm:presLayoutVars>
          <dgm:chMax val="0"/>
          <dgm:chPref val="0"/>
          <dgm:bulletEnabled val="1"/>
        </dgm:presLayoutVars>
      </dgm:prSet>
      <dgm:spPr/>
      <dgm:t>
        <a:bodyPr/>
        <a:lstStyle/>
        <a:p>
          <a:endParaRPr lang="fr-FR"/>
        </a:p>
      </dgm:t>
    </dgm:pt>
    <dgm:pt modelId="{97E93F28-4984-4E7D-AAED-6285758E55C1}" type="pres">
      <dgm:prSet presAssocID="{0650C9B5-2A38-49F6-AA4B-68135AFFE7EB}" presName="childComposite" presStyleCnt="0">
        <dgm:presLayoutVars>
          <dgm:chMax val="0"/>
          <dgm:chPref val="0"/>
        </dgm:presLayoutVars>
      </dgm:prSet>
      <dgm:spPr/>
    </dgm:pt>
    <dgm:pt modelId="{C6BD4D04-D267-4A06-91A0-EBEA9CE9AFBD}" type="pres">
      <dgm:prSet presAssocID="{0650C9B5-2A38-49F6-AA4B-68135AFFE7EB}" presName="ChildAccent" presStyleLbl="solidFgAcc1" presStyleIdx="8" presStyleCnt="16"/>
      <dgm:spPr>
        <a:blipFill rotWithShape="0">
          <a:blip xmlns:r="http://schemas.openxmlformats.org/officeDocument/2006/relationships" r:embed="rId3"/>
          <a:stretch>
            <a:fillRect/>
          </a:stretch>
        </a:blipFill>
      </dgm:spPr>
    </dgm:pt>
    <dgm:pt modelId="{98E0B741-E978-4F6E-9FDF-2A585885632E}" type="pres">
      <dgm:prSet presAssocID="{0650C9B5-2A38-49F6-AA4B-68135AFFE7EB}" presName="Child" presStyleLbl="revTx" presStyleIdx="10" presStyleCnt="19">
        <dgm:presLayoutVars>
          <dgm:chMax val="0"/>
          <dgm:chPref val="0"/>
          <dgm:bulletEnabled val="1"/>
        </dgm:presLayoutVars>
      </dgm:prSet>
      <dgm:spPr/>
      <dgm:t>
        <a:bodyPr/>
        <a:lstStyle/>
        <a:p>
          <a:endParaRPr lang="fr-FR"/>
        </a:p>
      </dgm:t>
    </dgm:pt>
    <dgm:pt modelId="{5E0E9EAA-4A04-4D64-A833-28D7572520AA}" type="pres">
      <dgm:prSet presAssocID="{6C944BDE-C6C4-4233-826A-2AFD9DA3EB8E}" presName="childComposite" presStyleCnt="0">
        <dgm:presLayoutVars>
          <dgm:chMax val="0"/>
          <dgm:chPref val="0"/>
        </dgm:presLayoutVars>
      </dgm:prSet>
      <dgm:spPr/>
    </dgm:pt>
    <dgm:pt modelId="{8F4CB521-A070-41E8-A2D9-9EBEA018CA16}" type="pres">
      <dgm:prSet presAssocID="{6C944BDE-C6C4-4233-826A-2AFD9DA3EB8E}" presName="ChildAccent" presStyleLbl="solidFgAcc1" presStyleIdx="9" presStyleCnt="16"/>
      <dgm:spPr>
        <a:blipFill rotWithShape="0">
          <a:blip xmlns:r="http://schemas.openxmlformats.org/officeDocument/2006/relationships" r:embed="rId1"/>
          <a:stretch>
            <a:fillRect/>
          </a:stretch>
        </a:blipFill>
      </dgm:spPr>
    </dgm:pt>
    <dgm:pt modelId="{257764B1-41B2-4AA5-B867-E660743E8A7D}" type="pres">
      <dgm:prSet presAssocID="{6C944BDE-C6C4-4233-826A-2AFD9DA3EB8E}" presName="Child" presStyleLbl="revTx" presStyleIdx="11" presStyleCnt="19">
        <dgm:presLayoutVars>
          <dgm:chMax val="0"/>
          <dgm:chPref val="0"/>
          <dgm:bulletEnabled val="1"/>
        </dgm:presLayoutVars>
      </dgm:prSet>
      <dgm:spPr/>
      <dgm:t>
        <a:bodyPr/>
        <a:lstStyle/>
        <a:p>
          <a:endParaRPr lang="fr-FR"/>
        </a:p>
      </dgm:t>
    </dgm:pt>
    <dgm:pt modelId="{2C078398-A521-4BA3-BF05-A5170C3CA54D}" type="pres">
      <dgm:prSet presAssocID="{8711F02D-4494-4A3C-BBD6-87BD84D71DD7}" presName="childComposite" presStyleCnt="0">
        <dgm:presLayoutVars>
          <dgm:chMax val="0"/>
          <dgm:chPref val="0"/>
        </dgm:presLayoutVars>
      </dgm:prSet>
      <dgm:spPr/>
    </dgm:pt>
    <dgm:pt modelId="{EB2FE4D5-7EE6-46FB-AA92-6173FE23F921}" type="pres">
      <dgm:prSet presAssocID="{8711F02D-4494-4A3C-BBD6-87BD84D71DD7}" presName="ChildAccent" presStyleLbl="solidFgAcc1" presStyleIdx="10" presStyleCnt="16"/>
      <dgm:spPr>
        <a:blipFill rotWithShape="0">
          <a:blip xmlns:r="http://schemas.openxmlformats.org/officeDocument/2006/relationships" r:embed="rId3"/>
          <a:stretch>
            <a:fillRect/>
          </a:stretch>
        </a:blipFill>
      </dgm:spPr>
      <dgm:t>
        <a:bodyPr/>
        <a:lstStyle/>
        <a:p>
          <a:endParaRPr lang="fr-FR"/>
        </a:p>
      </dgm:t>
    </dgm:pt>
    <dgm:pt modelId="{7CABC78C-8BB2-4868-B39D-CEC8E8077428}" type="pres">
      <dgm:prSet presAssocID="{8711F02D-4494-4A3C-BBD6-87BD84D71DD7}" presName="Child" presStyleLbl="revTx" presStyleIdx="12" presStyleCnt="19">
        <dgm:presLayoutVars>
          <dgm:chMax val="0"/>
          <dgm:chPref val="0"/>
          <dgm:bulletEnabled val="1"/>
        </dgm:presLayoutVars>
      </dgm:prSet>
      <dgm:spPr/>
      <dgm:t>
        <a:bodyPr/>
        <a:lstStyle/>
        <a:p>
          <a:endParaRPr lang="fr-FR"/>
        </a:p>
      </dgm:t>
    </dgm:pt>
    <dgm:pt modelId="{88349C66-02E8-4496-9158-D3858458C5D6}" type="pres">
      <dgm:prSet presAssocID="{B717389F-69DA-4620-AD3A-67CF00148E7F}" presName="root" presStyleCnt="0">
        <dgm:presLayoutVars>
          <dgm:chMax/>
          <dgm:chPref/>
        </dgm:presLayoutVars>
      </dgm:prSet>
      <dgm:spPr/>
    </dgm:pt>
    <dgm:pt modelId="{03E63C35-CC47-44AC-909A-0C6E78DC175D}" type="pres">
      <dgm:prSet presAssocID="{B717389F-69DA-4620-AD3A-67CF00148E7F}" presName="rootComposite" presStyleCnt="0">
        <dgm:presLayoutVars/>
      </dgm:prSet>
      <dgm:spPr/>
    </dgm:pt>
    <dgm:pt modelId="{C774B6CB-FD37-469A-B9D0-DF08A7ECA765}" type="pres">
      <dgm:prSet presAssocID="{B717389F-69DA-4620-AD3A-67CF00148E7F}" presName="ParentAccent" presStyleLbl="alignNode1" presStyleIdx="2" presStyleCnt="3"/>
      <dgm:spPr/>
    </dgm:pt>
    <dgm:pt modelId="{DCFB3FC6-D437-4A0E-AE3D-5242F2636754}" type="pres">
      <dgm:prSet presAssocID="{B717389F-69DA-4620-AD3A-67CF00148E7F}" presName="ParentSmallAccent" presStyleLbl="fgAcc1" presStyleIdx="2" presStyleCnt="3"/>
      <dgm:spPr/>
    </dgm:pt>
    <dgm:pt modelId="{3C0B9C4F-8A84-406F-8AF6-EE4857188061}" type="pres">
      <dgm:prSet presAssocID="{B717389F-69DA-4620-AD3A-67CF00148E7F}" presName="Parent" presStyleLbl="revTx" presStyleIdx="13" presStyleCnt="19" custLinFactNeighborX="7832" custLinFactNeighborY="76510">
        <dgm:presLayoutVars>
          <dgm:chMax/>
          <dgm:chPref val="4"/>
          <dgm:bulletEnabled val="1"/>
        </dgm:presLayoutVars>
      </dgm:prSet>
      <dgm:spPr/>
      <dgm:t>
        <a:bodyPr/>
        <a:lstStyle/>
        <a:p>
          <a:endParaRPr lang="fr-FR"/>
        </a:p>
      </dgm:t>
    </dgm:pt>
    <dgm:pt modelId="{1F2BFF11-E6CE-4EAD-9219-8127ED6FC247}" type="pres">
      <dgm:prSet presAssocID="{B717389F-69DA-4620-AD3A-67CF00148E7F}" presName="childShape" presStyleCnt="0">
        <dgm:presLayoutVars>
          <dgm:chMax val="0"/>
          <dgm:chPref val="0"/>
        </dgm:presLayoutVars>
      </dgm:prSet>
      <dgm:spPr/>
    </dgm:pt>
    <dgm:pt modelId="{402CD76A-1D90-4CAB-B890-128B183F7043}" type="pres">
      <dgm:prSet presAssocID="{1C500F2A-BFFE-4F2E-BA04-DD303E8460AA}" presName="childComposite" presStyleCnt="0">
        <dgm:presLayoutVars>
          <dgm:chMax val="0"/>
          <dgm:chPref val="0"/>
        </dgm:presLayoutVars>
      </dgm:prSet>
      <dgm:spPr/>
    </dgm:pt>
    <dgm:pt modelId="{AA87C2BB-0D49-4A92-AE73-264246EE0D0E}" type="pres">
      <dgm:prSet presAssocID="{1C500F2A-BFFE-4F2E-BA04-DD303E8460AA}" presName="ChildAccent" presStyleLbl="solidFgAcc1" presStyleIdx="11" presStyleCnt="16"/>
      <dgm:spPr/>
    </dgm:pt>
    <dgm:pt modelId="{F91E3D5F-6B1A-499C-89F8-CF1F3321E84E}" type="pres">
      <dgm:prSet presAssocID="{1C500F2A-BFFE-4F2E-BA04-DD303E8460AA}" presName="Child" presStyleLbl="revTx" presStyleIdx="14" presStyleCnt="19">
        <dgm:presLayoutVars>
          <dgm:chMax val="0"/>
          <dgm:chPref val="0"/>
          <dgm:bulletEnabled val="1"/>
        </dgm:presLayoutVars>
      </dgm:prSet>
      <dgm:spPr/>
      <dgm:t>
        <a:bodyPr/>
        <a:lstStyle/>
        <a:p>
          <a:endParaRPr lang="fr-FR"/>
        </a:p>
      </dgm:t>
    </dgm:pt>
    <dgm:pt modelId="{B0E2AA66-A330-4482-96C8-F246CC264A18}" type="pres">
      <dgm:prSet presAssocID="{77C846DD-BFE6-4787-8EE6-C89D92C59F7A}" presName="childComposite" presStyleCnt="0">
        <dgm:presLayoutVars>
          <dgm:chMax val="0"/>
          <dgm:chPref val="0"/>
        </dgm:presLayoutVars>
      </dgm:prSet>
      <dgm:spPr/>
    </dgm:pt>
    <dgm:pt modelId="{FCFFC884-CA4A-4426-80DA-45C1773E2C42}" type="pres">
      <dgm:prSet presAssocID="{77C846DD-BFE6-4787-8EE6-C89D92C59F7A}" presName="ChildAccent" presStyleLbl="solidFgAcc1" presStyleIdx="12" presStyleCnt="16"/>
      <dgm:spPr>
        <a:blipFill rotWithShape="0">
          <a:blip xmlns:r="http://schemas.openxmlformats.org/officeDocument/2006/relationships" r:embed="rId4"/>
          <a:stretch>
            <a:fillRect/>
          </a:stretch>
        </a:blipFill>
      </dgm:spPr>
    </dgm:pt>
    <dgm:pt modelId="{764C7B9B-A3A9-4348-9FCA-D4FA71A1EBEF}" type="pres">
      <dgm:prSet presAssocID="{77C846DD-BFE6-4787-8EE6-C89D92C59F7A}" presName="Child" presStyleLbl="revTx" presStyleIdx="15" presStyleCnt="19">
        <dgm:presLayoutVars>
          <dgm:chMax val="0"/>
          <dgm:chPref val="0"/>
          <dgm:bulletEnabled val="1"/>
        </dgm:presLayoutVars>
      </dgm:prSet>
      <dgm:spPr/>
      <dgm:t>
        <a:bodyPr/>
        <a:lstStyle/>
        <a:p>
          <a:endParaRPr lang="fr-FR"/>
        </a:p>
      </dgm:t>
    </dgm:pt>
    <dgm:pt modelId="{45988D6D-F827-44D7-B369-D7D70EBB68E7}" type="pres">
      <dgm:prSet presAssocID="{07C2902A-D858-4D25-B5A4-723A326D29BE}" presName="childComposite" presStyleCnt="0">
        <dgm:presLayoutVars>
          <dgm:chMax val="0"/>
          <dgm:chPref val="0"/>
        </dgm:presLayoutVars>
      </dgm:prSet>
      <dgm:spPr/>
    </dgm:pt>
    <dgm:pt modelId="{F2DB989A-973E-4AB3-99E9-D94E943BDBF5}" type="pres">
      <dgm:prSet presAssocID="{07C2902A-D858-4D25-B5A4-723A326D29BE}" presName="ChildAccent" presStyleLbl="solidFgAcc1" presStyleIdx="13" presStyleCnt="16"/>
      <dgm:spPr>
        <a:blipFill rotWithShape="0">
          <a:blip xmlns:r="http://schemas.openxmlformats.org/officeDocument/2006/relationships" r:embed="rId4"/>
          <a:stretch>
            <a:fillRect/>
          </a:stretch>
        </a:blipFill>
      </dgm:spPr>
      <dgm:t>
        <a:bodyPr/>
        <a:lstStyle/>
        <a:p>
          <a:endParaRPr lang="fr-FR"/>
        </a:p>
      </dgm:t>
    </dgm:pt>
    <dgm:pt modelId="{E9B6D528-6009-4367-A239-E8A0C9DC0487}" type="pres">
      <dgm:prSet presAssocID="{07C2902A-D858-4D25-B5A4-723A326D29BE}" presName="Child" presStyleLbl="revTx" presStyleIdx="16" presStyleCnt="19">
        <dgm:presLayoutVars>
          <dgm:chMax val="0"/>
          <dgm:chPref val="0"/>
          <dgm:bulletEnabled val="1"/>
        </dgm:presLayoutVars>
      </dgm:prSet>
      <dgm:spPr/>
      <dgm:t>
        <a:bodyPr/>
        <a:lstStyle/>
        <a:p>
          <a:endParaRPr lang="fr-FR"/>
        </a:p>
      </dgm:t>
    </dgm:pt>
    <dgm:pt modelId="{8161AD0C-8B68-4C3D-85A1-96F88163EFA5}" type="pres">
      <dgm:prSet presAssocID="{2439DC4C-671E-4682-B521-9C67B1D2FCE1}" presName="childComposite" presStyleCnt="0">
        <dgm:presLayoutVars>
          <dgm:chMax val="0"/>
          <dgm:chPref val="0"/>
        </dgm:presLayoutVars>
      </dgm:prSet>
      <dgm:spPr/>
    </dgm:pt>
    <dgm:pt modelId="{0B47B51C-C5E9-4CBE-8C90-C48EE3E5D60C}" type="pres">
      <dgm:prSet presAssocID="{2439DC4C-671E-4682-B521-9C67B1D2FCE1}" presName="ChildAccent" presStyleLbl="solidFgAcc1" presStyleIdx="14" presStyleCnt="16" custLinFactX="297543" custLinFactY="500000" custLinFactNeighborX="300000" custLinFactNeighborY="551662"/>
      <dgm:spPr>
        <a:ln>
          <a:noFill/>
        </a:ln>
      </dgm:spPr>
      <dgm:t>
        <a:bodyPr/>
        <a:lstStyle/>
        <a:p>
          <a:endParaRPr lang="fr-FR"/>
        </a:p>
      </dgm:t>
    </dgm:pt>
    <dgm:pt modelId="{E91C0D71-761D-4B4E-A945-00DC05F8B213}" type="pres">
      <dgm:prSet presAssocID="{2439DC4C-671E-4682-B521-9C67B1D2FCE1}" presName="Child" presStyleLbl="revTx" presStyleIdx="17" presStyleCnt="19">
        <dgm:presLayoutVars>
          <dgm:chMax val="0"/>
          <dgm:chPref val="0"/>
          <dgm:bulletEnabled val="1"/>
        </dgm:presLayoutVars>
      </dgm:prSet>
      <dgm:spPr/>
      <dgm:t>
        <a:bodyPr/>
        <a:lstStyle/>
        <a:p>
          <a:endParaRPr lang="fr-FR"/>
        </a:p>
      </dgm:t>
    </dgm:pt>
    <dgm:pt modelId="{252A8ACC-3868-4DEB-A6DF-D96DADC968A8}" type="pres">
      <dgm:prSet presAssocID="{4A35FB3E-99DE-4F54-984B-2BDD0EDE6519}" presName="childComposite" presStyleCnt="0">
        <dgm:presLayoutVars>
          <dgm:chMax val="0"/>
          <dgm:chPref val="0"/>
        </dgm:presLayoutVars>
      </dgm:prSet>
      <dgm:spPr/>
    </dgm:pt>
    <dgm:pt modelId="{DFCC14DE-0EF6-4B78-9B72-20E02341B4EB}" type="pres">
      <dgm:prSet presAssocID="{4A35FB3E-99DE-4F54-984B-2BDD0EDE6519}" presName="ChildAccent" presStyleLbl="solidFgAcc1" presStyleIdx="15" presStyleCnt="16"/>
      <dgm:spPr>
        <a:blipFill rotWithShape="0">
          <a:blip xmlns:r="http://schemas.openxmlformats.org/officeDocument/2006/relationships" r:embed="rId5"/>
          <a:stretch>
            <a:fillRect/>
          </a:stretch>
        </a:blipFill>
      </dgm:spPr>
      <dgm:t>
        <a:bodyPr/>
        <a:lstStyle/>
        <a:p>
          <a:endParaRPr lang="fr-FR"/>
        </a:p>
      </dgm:t>
    </dgm:pt>
    <dgm:pt modelId="{3790F140-9DB2-4E97-84ED-3256C96F3A7B}" type="pres">
      <dgm:prSet presAssocID="{4A35FB3E-99DE-4F54-984B-2BDD0EDE6519}" presName="Child" presStyleLbl="revTx" presStyleIdx="18" presStyleCnt="19">
        <dgm:presLayoutVars>
          <dgm:chMax val="0"/>
          <dgm:chPref val="0"/>
          <dgm:bulletEnabled val="1"/>
        </dgm:presLayoutVars>
      </dgm:prSet>
      <dgm:spPr/>
      <dgm:t>
        <a:bodyPr/>
        <a:lstStyle/>
        <a:p>
          <a:endParaRPr lang="fr-FR"/>
        </a:p>
      </dgm:t>
    </dgm:pt>
  </dgm:ptLst>
  <dgm:cxnLst>
    <dgm:cxn modelId="{21E4EAE4-F874-4EF2-BBA2-9C5B6FA5D96D}" type="presOf" srcId="{D1C3FEEC-5DA1-439B-96B7-2E8C885EB3E5}" destId="{423CF528-B9E5-4D67-950C-B678B25D6879}" srcOrd="0" destOrd="0" presId="urn:microsoft.com/office/officeart/2008/layout/SquareAccentList"/>
    <dgm:cxn modelId="{C1644412-135F-45A6-AC7D-06EE505AA8FF}" srcId="{3CF7AE2E-502A-4EEF-A0AD-0CF9B5BB822E}" destId="{8711F02D-4494-4A3C-BBD6-87BD84D71DD7}" srcOrd="7" destOrd="0" parTransId="{45D9D577-BC78-423C-B2EB-FE4CB24046B7}" sibTransId="{177F81E7-54C6-4376-BEB6-4247FAF49A58}"/>
    <dgm:cxn modelId="{483A9A1C-7EEE-4378-A1A1-550D870715A8}" type="presOf" srcId="{1C500F2A-BFFE-4F2E-BA04-DD303E8460AA}" destId="{F91E3D5F-6B1A-499C-89F8-CF1F3321E84E}" srcOrd="0" destOrd="0" presId="urn:microsoft.com/office/officeart/2008/layout/SquareAccentList"/>
    <dgm:cxn modelId="{0E1D2851-A49F-41C3-8501-96BBFC3C982D}" srcId="{E277C869-5309-4684-B4B2-97615AE118AD}" destId="{370DD549-0102-4981-9F29-C42CB3E7941C}" srcOrd="1" destOrd="0" parTransId="{032875E3-055D-4CBC-9F2C-9FD9B2B4361C}" sibTransId="{B68656CD-BE23-47A1-B37A-CAFB43B28041}"/>
    <dgm:cxn modelId="{4177DFB2-4751-416F-B6C0-BC6B5DCA1EBF}" srcId="{B717389F-69DA-4620-AD3A-67CF00148E7F}" destId="{77C846DD-BFE6-4787-8EE6-C89D92C59F7A}" srcOrd="1" destOrd="0" parTransId="{69492BF2-6120-4FFF-A1DC-4F75655A8B57}" sibTransId="{E3FBED59-E637-4523-BB3F-D6EAA7EBD627}"/>
    <dgm:cxn modelId="{2C5C13F6-C41B-4C79-ADF5-8A4CEECD23F0}" srcId="{B717389F-69DA-4620-AD3A-67CF00148E7F}" destId="{4A35FB3E-99DE-4F54-984B-2BDD0EDE6519}" srcOrd="4" destOrd="0" parTransId="{6799B7F0-1BA7-4C4A-8A1D-EC134580DF7F}" sibTransId="{B63F9FBC-5A3B-46EC-BEAD-60FF60DE9530}"/>
    <dgm:cxn modelId="{728D1231-E4C2-4AE0-967F-6E7A5C44800A}" srcId="{E277C869-5309-4684-B4B2-97615AE118AD}" destId="{D8722BF1-79B7-4C47-8F40-750B3884A8EA}" srcOrd="2" destOrd="0" parTransId="{B78E9BBF-E3E2-4F7B-8836-B117C06B68ED}" sibTransId="{864FF5CA-87CF-4BA8-ADF0-B1D07B81E8F4}"/>
    <dgm:cxn modelId="{6B47846E-1AFE-4796-96FD-FE11040FEBE5}" type="presOf" srcId="{3CF7AE2E-502A-4EEF-A0AD-0CF9B5BB822E}" destId="{897E6B39-9B90-451E-B996-DF0D71CDA8C0}" srcOrd="0" destOrd="0" presId="urn:microsoft.com/office/officeart/2008/layout/SquareAccentList"/>
    <dgm:cxn modelId="{534EA89B-55D6-4179-BA48-8984978AC562}" type="presOf" srcId="{708591BD-F64A-4469-B4B2-24152FA362A9}" destId="{D72D78B1-20CC-4C55-ACBE-26B0A7CAD199}" srcOrd="0" destOrd="0" presId="urn:microsoft.com/office/officeart/2008/layout/SquareAccentList"/>
    <dgm:cxn modelId="{C2D65A11-2789-4A3F-AF16-BCCA748D3E63}" srcId="{3CF7AE2E-502A-4EEF-A0AD-0CF9B5BB822E}" destId="{CAD28EC4-F118-4C17-ABD2-32AB877792A3}" srcOrd="4" destOrd="0" parTransId="{73E16C00-7079-4E87-A684-E18D535A0A6B}" sibTransId="{8267A914-354B-45A7-9A1F-6996E820A510}"/>
    <dgm:cxn modelId="{BDA49AB9-2F3D-49D2-BC2B-607B23C06AC6}" type="presOf" srcId="{2439DC4C-671E-4682-B521-9C67B1D2FCE1}" destId="{E91C0D71-761D-4B4E-A945-00DC05F8B213}" srcOrd="0" destOrd="0" presId="urn:microsoft.com/office/officeart/2008/layout/SquareAccentList"/>
    <dgm:cxn modelId="{896C2BE0-BE7C-46BE-BA27-C6EA71F24255}" type="presOf" srcId="{07C2902A-D858-4D25-B5A4-723A326D29BE}" destId="{E9B6D528-6009-4367-A239-E8A0C9DC0487}" srcOrd="0" destOrd="0" presId="urn:microsoft.com/office/officeart/2008/layout/SquareAccentList"/>
    <dgm:cxn modelId="{682C88EF-6F70-4AB6-A015-EDF773D06922}" type="presOf" srcId="{B717389F-69DA-4620-AD3A-67CF00148E7F}" destId="{3C0B9C4F-8A84-406F-8AF6-EE4857188061}" srcOrd="0" destOrd="0" presId="urn:microsoft.com/office/officeart/2008/layout/SquareAccentList"/>
    <dgm:cxn modelId="{C5D7A3B8-1928-4DED-8FCB-33239EAF0E62}" srcId="{3CF7AE2E-502A-4EEF-A0AD-0CF9B5BB822E}" destId="{284789BC-4931-433A-A26C-C5037EB268A9}" srcOrd="2" destOrd="0" parTransId="{F127A005-91E7-4A0F-A002-2C22AF756DF9}" sibTransId="{DE56B207-147D-45CD-A5EA-B1F849F6D76C}"/>
    <dgm:cxn modelId="{C262A0A6-6791-4989-A5BE-23ED72AD78E4}" srcId="{B717389F-69DA-4620-AD3A-67CF00148E7F}" destId="{07C2902A-D858-4D25-B5A4-723A326D29BE}" srcOrd="2" destOrd="0" parTransId="{6A82719E-E53A-4343-9C01-FF2204E32B97}" sibTransId="{6B298726-F37A-4228-8F7D-621FCAAA4D68}"/>
    <dgm:cxn modelId="{EF504765-008E-4695-86A1-67AF98619642}" type="presOf" srcId="{77C846DD-BFE6-4787-8EE6-C89D92C59F7A}" destId="{764C7B9B-A3A9-4348-9FCA-D4FA71A1EBEF}" srcOrd="0" destOrd="0" presId="urn:microsoft.com/office/officeart/2008/layout/SquareAccentList"/>
    <dgm:cxn modelId="{F50B834F-E378-4AAF-8596-3F6324E6A9B4}" srcId="{E2DA1BD1-F3B3-4D2F-869E-1E6FAA2AC373}" destId="{3CF7AE2E-502A-4EEF-A0AD-0CF9B5BB822E}" srcOrd="1" destOrd="0" parTransId="{C7F9D8E1-6367-4D97-AB3D-B52FE2F9473D}" sibTransId="{1A49EB5A-0788-4326-8524-4D0D0D5DAD67}"/>
    <dgm:cxn modelId="{B0250902-C8B5-4214-9520-235DBF0A850D}" srcId="{B717389F-69DA-4620-AD3A-67CF00148E7F}" destId="{2439DC4C-671E-4682-B521-9C67B1D2FCE1}" srcOrd="3" destOrd="0" parTransId="{156A5F3F-9C8D-42F9-8D1B-66418A189486}" sibTransId="{9E26DF4A-748D-47D2-8C50-4C5F4BC0154A}"/>
    <dgm:cxn modelId="{5DE2F030-E25C-458A-9DEE-0C25FAEEF218}" type="presOf" srcId="{4A35FB3E-99DE-4F54-984B-2BDD0EDE6519}" destId="{3790F140-9DB2-4E97-84ED-3256C96F3A7B}" srcOrd="0" destOrd="0" presId="urn:microsoft.com/office/officeart/2008/layout/SquareAccentList"/>
    <dgm:cxn modelId="{85493992-1ACE-4444-A7D5-82C6624AC14D}" srcId="{3CF7AE2E-502A-4EEF-A0AD-0CF9B5BB822E}" destId="{D1C3FEEC-5DA1-439B-96B7-2E8C885EB3E5}" srcOrd="1" destOrd="0" parTransId="{613B46F2-DBA0-4ED6-BF66-8945328FD393}" sibTransId="{2B67D665-1C88-4A37-A586-6A549D2BB2DD}"/>
    <dgm:cxn modelId="{22B78A86-8B58-47ED-95D5-FD37C41597FA}" type="presOf" srcId="{6C944BDE-C6C4-4233-826A-2AFD9DA3EB8E}" destId="{257764B1-41B2-4AA5-B867-E660743E8A7D}" srcOrd="0" destOrd="0" presId="urn:microsoft.com/office/officeart/2008/layout/SquareAccentList"/>
    <dgm:cxn modelId="{2D6CC7B7-8025-488F-91A8-29686B6BDACE}" type="presOf" srcId="{CAD28EC4-F118-4C17-ABD2-32AB877792A3}" destId="{FD62ED43-53F1-4208-967D-418EE5298519}" srcOrd="0" destOrd="0" presId="urn:microsoft.com/office/officeart/2008/layout/SquareAccentList"/>
    <dgm:cxn modelId="{F58F1B26-0881-4969-A24C-2DDBDE93840F}" type="presOf" srcId="{D8722BF1-79B7-4C47-8F40-750B3884A8EA}" destId="{E70BF67E-E540-49A1-9266-EA18DDB6DE0C}" srcOrd="0" destOrd="0" presId="urn:microsoft.com/office/officeart/2008/layout/SquareAccentList"/>
    <dgm:cxn modelId="{C4799619-8C8A-43ED-A057-0DF984193722}" srcId="{E2DA1BD1-F3B3-4D2F-869E-1E6FAA2AC373}" destId="{E277C869-5309-4684-B4B2-97615AE118AD}" srcOrd="0" destOrd="0" parTransId="{6F5525DB-A16D-4FC6-AE05-4DFCA9C04752}" sibTransId="{3B3CC0A8-A670-415D-B6DE-30CB4018288F}"/>
    <dgm:cxn modelId="{3B90C734-88D3-4170-AF6C-0000396A2335}" type="presOf" srcId="{E277C869-5309-4684-B4B2-97615AE118AD}" destId="{C99461CF-D505-44DD-A969-CAC94014028D}" srcOrd="0" destOrd="0" presId="urn:microsoft.com/office/officeart/2008/layout/SquareAccentList"/>
    <dgm:cxn modelId="{4BF66621-F255-465C-A7A7-9F775F3D48E5}" type="presOf" srcId="{E2DA1BD1-F3B3-4D2F-869E-1E6FAA2AC373}" destId="{A4EA8F5B-5E28-449C-B8E6-AC140955B8A2}" srcOrd="0" destOrd="0" presId="urn:microsoft.com/office/officeart/2008/layout/SquareAccentList"/>
    <dgm:cxn modelId="{0BE8CE11-9A96-4CF3-8B0D-532727D68CAB}" type="presOf" srcId="{370DD549-0102-4981-9F29-C42CB3E7941C}" destId="{8008A3AB-C8F6-493C-B8E9-53A683C72FB8}" srcOrd="0" destOrd="0" presId="urn:microsoft.com/office/officeart/2008/layout/SquareAccentList"/>
    <dgm:cxn modelId="{23E6294B-5E50-4708-B681-BA82B4E31FE8}" srcId="{3CF7AE2E-502A-4EEF-A0AD-0CF9B5BB822E}" destId="{708591BD-F64A-4469-B4B2-24152FA362A9}" srcOrd="0" destOrd="0" parTransId="{94800A39-A783-43F4-92A5-F0EF6BF470AF}" sibTransId="{206E8D36-FADC-46DC-9F78-F410482DC85F}"/>
    <dgm:cxn modelId="{AA78683F-1871-4F85-BDAF-741F698C909D}" type="presOf" srcId="{284789BC-4931-433A-A26C-C5037EB268A9}" destId="{9098E86B-4F88-4F8F-9383-75A6B620FA2D}" srcOrd="0" destOrd="0" presId="urn:microsoft.com/office/officeart/2008/layout/SquareAccentList"/>
    <dgm:cxn modelId="{EAAEAA79-14B4-4ED8-8800-4366016655CF}" type="presOf" srcId="{D808BDF7-C75B-429C-808A-9CF61A057C7C}" destId="{7FCD61F2-5471-4095-8329-FE39B515EF02}" srcOrd="0" destOrd="0" presId="urn:microsoft.com/office/officeart/2008/layout/SquareAccentList"/>
    <dgm:cxn modelId="{4BA32EC6-2F3F-496D-B7A9-793B0A8E3EBA}" srcId="{3CF7AE2E-502A-4EEF-A0AD-0CF9B5BB822E}" destId="{6C944BDE-C6C4-4233-826A-2AFD9DA3EB8E}" srcOrd="6" destOrd="0" parTransId="{A7F1B4DA-913F-407F-8E9C-0E5668DB92B2}" sibTransId="{11C4D084-2F27-43C6-BEAF-E9798422DFF1}"/>
    <dgm:cxn modelId="{5D54AA11-604B-4BE8-B9F9-8C33CC44571A}" srcId="{E2DA1BD1-F3B3-4D2F-869E-1E6FAA2AC373}" destId="{B717389F-69DA-4620-AD3A-67CF00148E7F}" srcOrd="2" destOrd="0" parTransId="{17F5FDB0-654C-4175-A260-EEA4C233F287}" sibTransId="{186FC006-B938-41D8-92FF-F952D55A833D}"/>
    <dgm:cxn modelId="{701E38FF-F347-4912-8FD1-7024F8F99C76}" srcId="{B717389F-69DA-4620-AD3A-67CF00148E7F}" destId="{1C500F2A-BFFE-4F2E-BA04-DD303E8460AA}" srcOrd="0" destOrd="0" parTransId="{5A5D683F-5A4D-438F-81A4-F6AE88E01F13}" sibTransId="{741DAD57-0682-4E1F-A731-5BDE3C93E484}"/>
    <dgm:cxn modelId="{F70718E3-A019-4BB9-A895-AE7CE36859B0}" type="presOf" srcId="{8711F02D-4494-4A3C-BBD6-87BD84D71DD7}" destId="{7CABC78C-8BB2-4868-B39D-CEC8E8077428}" srcOrd="0" destOrd="0" presId="urn:microsoft.com/office/officeart/2008/layout/SquareAccentList"/>
    <dgm:cxn modelId="{5E29A6A7-BF45-4DF4-8713-686559C3B346}" srcId="{3CF7AE2E-502A-4EEF-A0AD-0CF9B5BB822E}" destId="{D808BDF7-C75B-429C-808A-9CF61A057C7C}" srcOrd="3" destOrd="0" parTransId="{5EDAA667-BFCD-4237-B839-BC11C6EA4F69}" sibTransId="{40508A6F-3E4E-4582-B04B-6BA40927E047}"/>
    <dgm:cxn modelId="{47757647-F783-4596-A189-2D0C97EA9E23}" srcId="{E277C869-5309-4684-B4B2-97615AE118AD}" destId="{9CC4D899-8DE8-4B66-BD5B-9ED8A8E4732C}" srcOrd="0" destOrd="0" parTransId="{DF12B84C-186B-48D5-9B52-99E77065594B}" sibTransId="{6A0F5465-953D-47D2-AC45-F3D8DE9C9DE3}"/>
    <dgm:cxn modelId="{0DA354BC-6F83-42FE-9C59-88467237AA35}" type="presOf" srcId="{0650C9B5-2A38-49F6-AA4B-68135AFFE7EB}" destId="{98E0B741-E978-4F6E-9FDF-2A585885632E}" srcOrd="0" destOrd="0" presId="urn:microsoft.com/office/officeart/2008/layout/SquareAccentList"/>
    <dgm:cxn modelId="{2F635E8A-A744-4FDB-B5D4-113FC8AA83B0}" srcId="{3CF7AE2E-502A-4EEF-A0AD-0CF9B5BB822E}" destId="{0650C9B5-2A38-49F6-AA4B-68135AFFE7EB}" srcOrd="5" destOrd="0" parTransId="{C57A0D18-D6EB-4813-8396-DFD4F607FEA1}" sibTransId="{C4C408E8-BD5E-4410-A018-C0BB83B482D3}"/>
    <dgm:cxn modelId="{51F37E49-A780-4E63-B8C8-78A980FD616A}" type="presOf" srcId="{9CC4D899-8DE8-4B66-BD5B-9ED8A8E4732C}" destId="{2DA08D09-F977-4D89-BDEB-EAEAD8D42454}" srcOrd="0" destOrd="0" presId="urn:microsoft.com/office/officeart/2008/layout/SquareAccentList"/>
    <dgm:cxn modelId="{71BF16CF-994B-46F5-9F8F-DC38DD0D5D5F}" type="presParOf" srcId="{A4EA8F5B-5E28-449C-B8E6-AC140955B8A2}" destId="{579D8FE4-FBC1-431D-9456-8C5B1E336ECD}" srcOrd="0" destOrd="0" presId="urn:microsoft.com/office/officeart/2008/layout/SquareAccentList"/>
    <dgm:cxn modelId="{E1381B62-775E-46A6-994F-7C70FD33EBAA}" type="presParOf" srcId="{579D8FE4-FBC1-431D-9456-8C5B1E336ECD}" destId="{32DEDB99-E316-4CB1-98BF-B652A438963A}" srcOrd="0" destOrd="0" presId="urn:microsoft.com/office/officeart/2008/layout/SquareAccentList"/>
    <dgm:cxn modelId="{C22A6180-88B4-4D9E-AEEB-65337895B969}" type="presParOf" srcId="{32DEDB99-E316-4CB1-98BF-B652A438963A}" destId="{48B64D31-CEA2-43CD-99CD-5F375D25A889}" srcOrd="0" destOrd="0" presId="urn:microsoft.com/office/officeart/2008/layout/SquareAccentList"/>
    <dgm:cxn modelId="{FD0FD175-577B-46ED-9DF3-00041A984284}" type="presParOf" srcId="{32DEDB99-E316-4CB1-98BF-B652A438963A}" destId="{AC2B4368-307A-41E7-AF65-0378AA0D8127}" srcOrd="1" destOrd="0" presId="urn:microsoft.com/office/officeart/2008/layout/SquareAccentList"/>
    <dgm:cxn modelId="{A53DAB2F-A1ED-40DE-AA8D-2A14DC291548}" type="presParOf" srcId="{32DEDB99-E316-4CB1-98BF-B652A438963A}" destId="{C99461CF-D505-44DD-A969-CAC94014028D}" srcOrd="2" destOrd="0" presId="urn:microsoft.com/office/officeart/2008/layout/SquareAccentList"/>
    <dgm:cxn modelId="{A06CB803-F4D3-4B2D-A63C-FE52A7740C2F}" type="presParOf" srcId="{579D8FE4-FBC1-431D-9456-8C5B1E336ECD}" destId="{5935955E-E2FB-44D3-9D7F-62B7BC758DFF}" srcOrd="1" destOrd="0" presId="urn:microsoft.com/office/officeart/2008/layout/SquareAccentList"/>
    <dgm:cxn modelId="{7F0EB918-556A-4EE0-8234-A89A11791063}" type="presParOf" srcId="{5935955E-E2FB-44D3-9D7F-62B7BC758DFF}" destId="{BF383DCE-84A4-4ACE-A601-F2C9FC75F635}" srcOrd="0" destOrd="0" presId="urn:microsoft.com/office/officeart/2008/layout/SquareAccentList"/>
    <dgm:cxn modelId="{6B63E97E-C7CC-40B1-99BF-2FC3B583D3A6}" type="presParOf" srcId="{BF383DCE-84A4-4ACE-A601-F2C9FC75F635}" destId="{21015EE9-94AC-4FF7-B1CD-CE833CF41686}" srcOrd="0" destOrd="0" presId="urn:microsoft.com/office/officeart/2008/layout/SquareAccentList"/>
    <dgm:cxn modelId="{89B94C00-8DA8-44A3-ADB2-F409A5DCA97F}" type="presParOf" srcId="{BF383DCE-84A4-4ACE-A601-F2C9FC75F635}" destId="{2DA08D09-F977-4D89-BDEB-EAEAD8D42454}" srcOrd="1" destOrd="0" presId="urn:microsoft.com/office/officeart/2008/layout/SquareAccentList"/>
    <dgm:cxn modelId="{16A21ED2-704C-4591-AC66-88A510AEBFA7}" type="presParOf" srcId="{5935955E-E2FB-44D3-9D7F-62B7BC758DFF}" destId="{B1197981-8A92-4C4E-8522-38B0CA7DFD61}" srcOrd="1" destOrd="0" presId="urn:microsoft.com/office/officeart/2008/layout/SquareAccentList"/>
    <dgm:cxn modelId="{77AC742C-C96A-406F-B05A-3FB7F6FC1A6C}" type="presParOf" srcId="{B1197981-8A92-4C4E-8522-38B0CA7DFD61}" destId="{B8152780-86EF-4507-A9A9-F1012E6F6B94}" srcOrd="0" destOrd="0" presId="urn:microsoft.com/office/officeart/2008/layout/SquareAccentList"/>
    <dgm:cxn modelId="{DA8DA4E2-C9D8-428A-BFD8-8C1247EE3701}" type="presParOf" srcId="{B1197981-8A92-4C4E-8522-38B0CA7DFD61}" destId="{8008A3AB-C8F6-493C-B8E9-53A683C72FB8}" srcOrd="1" destOrd="0" presId="urn:microsoft.com/office/officeart/2008/layout/SquareAccentList"/>
    <dgm:cxn modelId="{5658BB85-6DF8-4A40-9F32-A524206665D7}" type="presParOf" srcId="{5935955E-E2FB-44D3-9D7F-62B7BC758DFF}" destId="{6C6CD713-6C68-4B90-8188-84AE975C933F}" srcOrd="2" destOrd="0" presId="urn:microsoft.com/office/officeart/2008/layout/SquareAccentList"/>
    <dgm:cxn modelId="{0BF74A7C-62D4-40B5-B356-BEB4B5D6B7AC}" type="presParOf" srcId="{6C6CD713-6C68-4B90-8188-84AE975C933F}" destId="{099FE7CB-D95A-496F-B10B-A512EE63CBEF}" srcOrd="0" destOrd="0" presId="urn:microsoft.com/office/officeart/2008/layout/SquareAccentList"/>
    <dgm:cxn modelId="{F377A071-40F4-4C0B-84F7-858E4576CC6E}" type="presParOf" srcId="{6C6CD713-6C68-4B90-8188-84AE975C933F}" destId="{E70BF67E-E540-49A1-9266-EA18DDB6DE0C}" srcOrd="1" destOrd="0" presId="urn:microsoft.com/office/officeart/2008/layout/SquareAccentList"/>
    <dgm:cxn modelId="{26B66DFF-44D0-4679-B090-29EA08658523}" type="presParOf" srcId="{A4EA8F5B-5E28-449C-B8E6-AC140955B8A2}" destId="{AB5164C9-FFA6-4BA2-996B-76AA5B1ED124}" srcOrd="1" destOrd="0" presId="urn:microsoft.com/office/officeart/2008/layout/SquareAccentList"/>
    <dgm:cxn modelId="{9C639F7A-6409-4019-8EC0-56D7359ADEA0}" type="presParOf" srcId="{AB5164C9-FFA6-4BA2-996B-76AA5B1ED124}" destId="{E1A5A355-06B0-4C66-AAA9-3E2F49BACCBD}" srcOrd="0" destOrd="0" presId="urn:microsoft.com/office/officeart/2008/layout/SquareAccentList"/>
    <dgm:cxn modelId="{2217BDB6-B51B-4657-9E6E-51D0CA336316}" type="presParOf" srcId="{E1A5A355-06B0-4C66-AAA9-3E2F49BACCBD}" destId="{D6292BA0-551E-402A-9363-AD2CFEBD8CE6}" srcOrd="0" destOrd="0" presId="urn:microsoft.com/office/officeart/2008/layout/SquareAccentList"/>
    <dgm:cxn modelId="{0F0E74D3-FA2E-4739-BC60-CBE7C36B77E7}" type="presParOf" srcId="{E1A5A355-06B0-4C66-AAA9-3E2F49BACCBD}" destId="{37C04F32-DF98-4A7F-A9E3-904A5CFB69A3}" srcOrd="1" destOrd="0" presId="urn:microsoft.com/office/officeart/2008/layout/SquareAccentList"/>
    <dgm:cxn modelId="{004B6677-0724-4E9A-AB98-5D4F7699D4CD}" type="presParOf" srcId="{E1A5A355-06B0-4C66-AAA9-3E2F49BACCBD}" destId="{897E6B39-9B90-451E-B996-DF0D71CDA8C0}" srcOrd="2" destOrd="0" presId="urn:microsoft.com/office/officeart/2008/layout/SquareAccentList"/>
    <dgm:cxn modelId="{E5F974E7-A808-4134-BAEE-6FE4B7FCCFAB}" type="presParOf" srcId="{AB5164C9-FFA6-4BA2-996B-76AA5B1ED124}" destId="{13F344E3-6755-4EC3-ADCF-04A0F1BE4E84}" srcOrd="1" destOrd="0" presId="urn:microsoft.com/office/officeart/2008/layout/SquareAccentList"/>
    <dgm:cxn modelId="{95EBDD9B-6AF0-456A-957B-6E1C9C5B7735}" type="presParOf" srcId="{13F344E3-6755-4EC3-ADCF-04A0F1BE4E84}" destId="{F572226E-0EBB-4964-BB49-CFD84704FBB9}" srcOrd="0" destOrd="0" presId="urn:microsoft.com/office/officeart/2008/layout/SquareAccentList"/>
    <dgm:cxn modelId="{D05C280C-2F6A-4DE1-9828-3BE9726E40D0}" type="presParOf" srcId="{F572226E-0EBB-4964-BB49-CFD84704FBB9}" destId="{29E2E42E-88CE-41F8-8965-95C13D3CAE62}" srcOrd="0" destOrd="0" presId="urn:microsoft.com/office/officeart/2008/layout/SquareAccentList"/>
    <dgm:cxn modelId="{11D3893D-5140-4F4F-8A22-1D9DB9E71360}" type="presParOf" srcId="{F572226E-0EBB-4964-BB49-CFD84704FBB9}" destId="{D72D78B1-20CC-4C55-ACBE-26B0A7CAD199}" srcOrd="1" destOrd="0" presId="urn:microsoft.com/office/officeart/2008/layout/SquareAccentList"/>
    <dgm:cxn modelId="{2C11CE04-6ED0-4AC6-B888-489746747FFE}" type="presParOf" srcId="{13F344E3-6755-4EC3-ADCF-04A0F1BE4E84}" destId="{2FDE6E30-6261-4628-8F00-3F0FF2EFEA5A}" srcOrd="1" destOrd="0" presId="urn:microsoft.com/office/officeart/2008/layout/SquareAccentList"/>
    <dgm:cxn modelId="{4F07FAB4-A71D-494A-8093-EEFE10175C17}" type="presParOf" srcId="{2FDE6E30-6261-4628-8F00-3F0FF2EFEA5A}" destId="{C2FA2894-0A04-4904-B177-C1D492A97ADF}" srcOrd="0" destOrd="0" presId="urn:microsoft.com/office/officeart/2008/layout/SquareAccentList"/>
    <dgm:cxn modelId="{4682655F-9198-4933-9192-045FB1EFA4A6}" type="presParOf" srcId="{2FDE6E30-6261-4628-8F00-3F0FF2EFEA5A}" destId="{423CF528-B9E5-4D67-950C-B678B25D6879}" srcOrd="1" destOrd="0" presId="urn:microsoft.com/office/officeart/2008/layout/SquareAccentList"/>
    <dgm:cxn modelId="{9E92E1CF-B611-4105-8E76-8CC426350280}" type="presParOf" srcId="{13F344E3-6755-4EC3-ADCF-04A0F1BE4E84}" destId="{38BCC269-4905-410F-870A-D3495431CA6B}" srcOrd="2" destOrd="0" presId="urn:microsoft.com/office/officeart/2008/layout/SquareAccentList"/>
    <dgm:cxn modelId="{0E0D8D86-7602-4957-BA3A-02B347C6CC17}" type="presParOf" srcId="{38BCC269-4905-410F-870A-D3495431CA6B}" destId="{44B10083-9C83-4D14-A6CA-A2F950C3A2D8}" srcOrd="0" destOrd="0" presId="urn:microsoft.com/office/officeart/2008/layout/SquareAccentList"/>
    <dgm:cxn modelId="{742F0A22-F667-470D-A27D-061A6AF3372E}" type="presParOf" srcId="{38BCC269-4905-410F-870A-D3495431CA6B}" destId="{9098E86B-4F88-4F8F-9383-75A6B620FA2D}" srcOrd="1" destOrd="0" presId="urn:microsoft.com/office/officeart/2008/layout/SquareAccentList"/>
    <dgm:cxn modelId="{B1B920FE-B24E-4C89-BB57-541E90AC11C7}" type="presParOf" srcId="{13F344E3-6755-4EC3-ADCF-04A0F1BE4E84}" destId="{8BA5564B-9D33-4C1A-8E52-C0E7BB7F2379}" srcOrd="3" destOrd="0" presId="urn:microsoft.com/office/officeart/2008/layout/SquareAccentList"/>
    <dgm:cxn modelId="{AECC8162-E711-4B17-85F7-B64CA48A82FA}" type="presParOf" srcId="{8BA5564B-9D33-4C1A-8E52-C0E7BB7F2379}" destId="{2D11996D-031C-451C-B0E7-225CFF800028}" srcOrd="0" destOrd="0" presId="urn:microsoft.com/office/officeart/2008/layout/SquareAccentList"/>
    <dgm:cxn modelId="{0341801D-30B5-4E47-82FC-99D46613DEC3}" type="presParOf" srcId="{8BA5564B-9D33-4C1A-8E52-C0E7BB7F2379}" destId="{7FCD61F2-5471-4095-8329-FE39B515EF02}" srcOrd="1" destOrd="0" presId="urn:microsoft.com/office/officeart/2008/layout/SquareAccentList"/>
    <dgm:cxn modelId="{D146AC57-E2DA-4D2A-B408-453C2D566762}" type="presParOf" srcId="{13F344E3-6755-4EC3-ADCF-04A0F1BE4E84}" destId="{9B0E45B6-E43A-484E-B0C6-9D59D52BDC36}" srcOrd="4" destOrd="0" presId="urn:microsoft.com/office/officeart/2008/layout/SquareAccentList"/>
    <dgm:cxn modelId="{1616BFB4-B9FA-48F4-BEBD-B4DEAE05D27B}" type="presParOf" srcId="{9B0E45B6-E43A-484E-B0C6-9D59D52BDC36}" destId="{2FE2B868-C222-4F80-BD0C-1F14FBF868CD}" srcOrd="0" destOrd="0" presId="urn:microsoft.com/office/officeart/2008/layout/SquareAccentList"/>
    <dgm:cxn modelId="{63B6A4AA-5E2A-4406-8C86-99E519BC4877}" type="presParOf" srcId="{9B0E45B6-E43A-484E-B0C6-9D59D52BDC36}" destId="{FD62ED43-53F1-4208-967D-418EE5298519}" srcOrd="1" destOrd="0" presId="urn:microsoft.com/office/officeart/2008/layout/SquareAccentList"/>
    <dgm:cxn modelId="{AB989859-CE72-4922-B46C-EB06BD7148A7}" type="presParOf" srcId="{13F344E3-6755-4EC3-ADCF-04A0F1BE4E84}" destId="{97E93F28-4984-4E7D-AAED-6285758E55C1}" srcOrd="5" destOrd="0" presId="urn:microsoft.com/office/officeart/2008/layout/SquareAccentList"/>
    <dgm:cxn modelId="{A78444A8-B80B-4880-BD0E-38507C691946}" type="presParOf" srcId="{97E93F28-4984-4E7D-AAED-6285758E55C1}" destId="{C6BD4D04-D267-4A06-91A0-EBEA9CE9AFBD}" srcOrd="0" destOrd="0" presId="urn:microsoft.com/office/officeart/2008/layout/SquareAccentList"/>
    <dgm:cxn modelId="{A4C2C6B3-34D9-4954-9F7E-0CA8D18880E0}" type="presParOf" srcId="{97E93F28-4984-4E7D-AAED-6285758E55C1}" destId="{98E0B741-E978-4F6E-9FDF-2A585885632E}" srcOrd="1" destOrd="0" presId="urn:microsoft.com/office/officeart/2008/layout/SquareAccentList"/>
    <dgm:cxn modelId="{14C32612-85EB-4B04-A498-0FB467964708}" type="presParOf" srcId="{13F344E3-6755-4EC3-ADCF-04A0F1BE4E84}" destId="{5E0E9EAA-4A04-4D64-A833-28D7572520AA}" srcOrd="6" destOrd="0" presId="urn:microsoft.com/office/officeart/2008/layout/SquareAccentList"/>
    <dgm:cxn modelId="{4954C173-7ECF-4B4B-AF41-39A8FF85F77B}" type="presParOf" srcId="{5E0E9EAA-4A04-4D64-A833-28D7572520AA}" destId="{8F4CB521-A070-41E8-A2D9-9EBEA018CA16}" srcOrd="0" destOrd="0" presId="urn:microsoft.com/office/officeart/2008/layout/SquareAccentList"/>
    <dgm:cxn modelId="{107EAFF6-DDEC-41FC-BB6A-F0B3EE9BE06F}" type="presParOf" srcId="{5E0E9EAA-4A04-4D64-A833-28D7572520AA}" destId="{257764B1-41B2-4AA5-B867-E660743E8A7D}" srcOrd="1" destOrd="0" presId="urn:microsoft.com/office/officeart/2008/layout/SquareAccentList"/>
    <dgm:cxn modelId="{D531EB36-5708-4168-A33A-5C13C05170A0}" type="presParOf" srcId="{13F344E3-6755-4EC3-ADCF-04A0F1BE4E84}" destId="{2C078398-A521-4BA3-BF05-A5170C3CA54D}" srcOrd="7" destOrd="0" presId="urn:microsoft.com/office/officeart/2008/layout/SquareAccentList"/>
    <dgm:cxn modelId="{E43C2954-E953-4B28-BEEB-4EB894189619}" type="presParOf" srcId="{2C078398-A521-4BA3-BF05-A5170C3CA54D}" destId="{EB2FE4D5-7EE6-46FB-AA92-6173FE23F921}" srcOrd="0" destOrd="0" presId="urn:microsoft.com/office/officeart/2008/layout/SquareAccentList"/>
    <dgm:cxn modelId="{60B58497-F858-41AB-88A0-1B0BEF7B2C8C}" type="presParOf" srcId="{2C078398-A521-4BA3-BF05-A5170C3CA54D}" destId="{7CABC78C-8BB2-4868-B39D-CEC8E8077428}" srcOrd="1" destOrd="0" presId="urn:microsoft.com/office/officeart/2008/layout/SquareAccentList"/>
    <dgm:cxn modelId="{97909297-A0E8-4973-B462-61BB5DF00D4D}" type="presParOf" srcId="{A4EA8F5B-5E28-449C-B8E6-AC140955B8A2}" destId="{88349C66-02E8-4496-9158-D3858458C5D6}" srcOrd="2" destOrd="0" presId="urn:microsoft.com/office/officeart/2008/layout/SquareAccentList"/>
    <dgm:cxn modelId="{CA5FA81F-B562-4650-AB11-01ADF9910779}" type="presParOf" srcId="{88349C66-02E8-4496-9158-D3858458C5D6}" destId="{03E63C35-CC47-44AC-909A-0C6E78DC175D}" srcOrd="0" destOrd="0" presId="urn:microsoft.com/office/officeart/2008/layout/SquareAccentList"/>
    <dgm:cxn modelId="{AFF177BD-E2B7-44A8-941D-934FF5244C52}" type="presParOf" srcId="{03E63C35-CC47-44AC-909A-0C6E78DC175D}" destId="{C774B6CB-FD37-469A-B9D0-DF08A7ECA765}" srcOrd="0" destOrd="0" presId="urn:microsoft.com/office/officeart/2008/layout/SquareAccentList"/>
    <dgm:cxn modelId="{A5CEC1A7-F08A-4D67-9B40-6CE8B4FCF8D9}" type="presParOf" srcId="{03E63C35-CC47-44AC-909A-0C6E78DC175D}" destId="{DCFB3FC6-D437-4A0E-AE3D-5242F2636754}" srcOrd="1" destOrd="0" presId="urn:microsoft.com/office/officeart/2008/layout/SquareAccentList"/>
    <dgm:cxn modelId="{3F27110B-3076-43D5-8F54-9CCA79FE32D4}" type="presParOf" srcId="{03E63C35-CC47-44AC-909A-0C6E78DC175D}" destId="{3C0B9C4F-8A84-406F-8AF6-EE4857188061}" srcOrd="2" destOrd="0" presId="urn:microsoft.com/office/officeart/2008/layout/SquareAccentList"/>
    <dgm:cxn modelId="{FC17EB8A-1116-4580-973C-B48DFD79780E}" type="presParOf" srcId="{88349C66-02E8-4496-9158-D3858458C5D6}" destId="{1F2BFF11-E6CE-4EAD-9219-8127ED6FC247}" srcOrd="1" destOrd="0" presId="urn:microsoft.com/office/officeart/2008/layout/SquareAccentList"/>
    <dgm:cxn modelId="{98389377-F2DE-4A97-8599-B66127311042}" type="presParOf" srcId="{1F2BFF11-E6CE-4EAD-9219-8127ED6FC247}" destId="{402CD76A-1D90-4CAB-B890-128B183F7043}" srcOrd="0" destOrd="0" presId="urn:microsoft.com/office/officeart/2008/layout/SquareAccentList"/>
    <dgm:cxn modelId="{C2F303E0-6C6B-4DEB-826A-B7141FA33960}" type="presParOf" srcId="{402CD76A-1D90-4CAB-B890-128B183F7043}" destId="{AA87C2BB-0D49-4A92-AE73-264246EE0D0E}" srcOrd="0" destOrd="0" presId="urn:microsoft.com/office/officeart/2008/layout/SquareAccentList"/>
    <dgm:cxn modelId="{AE1DAFDC-B841-40C5-9EA3-D26915CD3DEB}" type="presParOf" srcId="{402CD76A-1D90-4CAB-B890-128B183F7043}" destId="{F91E3D5F-6B1A-499C-89F8-CF1F3321E84E}" srcOrd="1" destOrd="0" presId="urn:microsoft.com/office/officeart/2008/layout/SquareAccentList"/>
    <dgm:cxn modelId="{AA3BB1B6-E352-4263-84E1-01F4A864282F}" type="presParOf" srcId="{1F2BFF11-E6CE-4EAD-9219-8127ED6FC247}" destId="{B0E2AA66-A330-4482-96C8-F246CC264A18}" srcOrd="1" destOrd="0" presId="urn:microsoft.com/office/officeart/2008/layout/SquareAccentList"/>
    <dgm:cxn modelId="{DED24CAC-6FB2-4C7D-914A-CFE787E3CDA4}" type="presParOf" srcId="{B0E2AA66-A330-4482-96C8-F246CC264A18}" destId="{FCFFC884-CA4A-4426-80DA-45C1773E2C42}" srcOrd="0" destOrd="0" presId="urn:microsoft.com/office/officeart/2008/layout/SquareAccentList"/>
    <dgm:cxn modelId="{A566BD48-196F-4D3D-AEEE-205A25AAFB68}" type="presParOf" srcId="{B0E2AA66-A330-4482-96C8-F246CC264A18}" destId="{764C7B9B-A3A9-4348-9FCA-D4FA71A1EBEF}" srcOrd="1" destOrd="0" presId="urn:microsoft.com/office/officeart/2008/layout/SquareAccentList"/>
    <dgm:cxn modelId="{4C86326C-F92C-4576-AF82-B393BA723BC5}" type="presParOf" srcId="{1F2BFF11-E6CE-4EAD-9219-8127ED6FC247}" destId="{45988D6D-F827-44D7-B369-D7D70EBB68E7}" srcOrd="2" destOrd="0" presId="urn:microsoft.com/office/officeart/2008/layout/SquareAccentList"/>
    <dgm:cxn modelId="{0B52EB23-89BD-4945-BB4C-48DDED3B9584}" type="presParOf" srcId="{45988D6D-F827-44D7-B369-D7D70EBB68E7}" destId="{F2DB989A-973E-4AB3-99E9-D94E943BDBF5}" srcOrd="0" destOrd="0" presId="urn:microsoft.com/office/officeart/2008/layout/SquareAccentList"/>
    <dgm:cxn modelId="{D6BC2970-FF02-49B4-A402-7EA16F94C0F9}" type="presParOf" srcId="{45988D6D-F827-44D7-B369-D7D70EBB68E7}" destId="{E9B6D528-6009-4367-A239-E8A0C9DC0487}" srcOrd="1" destOrd="0" presId="urn:microsoft.com/office/officeart/2008/layout/SquareAccentList"/>
    <dgm:cxn modelId="{580F783A-7C64-40B7-85AC-A8E926E8008F}" type="presParOf" srcId="{1F2BFF11-E6CE-4EAD-9219-8127ED6FC247}" destId="{8161AD0C-8B68-4C3D-85A1-96F88163EFA5}" srcOrd="3" destOrd="0" presId="urn:microsoft.com/office/officeart/2008/layout/SquareAccentList"/>
    <dgm:cxn modelId="{9888E43C-8660-4A66-9071-9232398E1F82}" type="presParOf" srcId="{8161AD0C-8B68-4C3D-85A1-96F88163EFA5}" destId="{0B47B51C-C5E9-4CBE-8C90-C48EE3E5D60C}" srcOrd="0" destOrd="0" presId="urn:microsoft.com/office/officeart/2008/layout/SquareAccentList"/>
    <dgm:cxn modelId="{75C7C989-5C6B-405B-86AE-12C08DB2C6BF}" type="presParOf" srcId="{8161AD0C-8B68-4C3D-85A1-96F88163EFA5}" destId="{E91C0D71-761D-4B4E-A945-00DC05F8B213}" srcOrd="1" destOrd="0" presId="urn:microsoft.com/office/officeart/2008/layout/SquareAccentList"/>
    <dgm:cxn modelId="{1766FA48-2BD3-4D2E-BC00-2DA64F87F3B1}" type="presParOf" srcId="{1F2BFF11-E6CE-4EAD-9219-8127ED6FC247}" destId="{252A8ACC-3868-4DEB-A6DF-D96DADC968A8}" srcOrd="4" destOrd="0" presId="urn:microsoft.com/office/officeart/2008/layout/SquareAccentList"/>
    <dgm:cxn modelId="{DB9D52A1-E291-4AA1-98A6-B5090448F553}" type="presParOf" srcId="{252A8ACC-3868-4DEB-A6DF-D96DADC968A8}" destId="{DFCC14DE-0EF6-4B78-9B72-20E02341B4EB}" srcOrd="0" destOrd="0" presId="urn:microsoft.com/office/officeart/2008/layout/SquareAccentList"/>
    <dgm:cxn modelId="{68617BAD-007F-41CF-A267-E3D09F4D9028}" type="presParOf" srcId="{252A8ACC-3868-4DEB-A6DF-D96DADC968A8}" destId="{3790F140-9DB2-4E97-84ED-3256C96F3A7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CBC334-7C09-492A-933A-9BD4C34103C8}" type="doc">
      <dgm:prSet loTypeId="urn:microsoft.com/office/officeart/2008/layout/BendingPictureCaption" loCatId="picture" qsTypeId="urn:microsoft.com/office/officeart/2005/8/quickstyle/3d1" qsCatId="3D" csTypeId="urn:microsoft.com/office/officeart/2005/8/colors/accent1_2" csCatId="accent1" phldr="1"/>
      <dgm:spPr/>
      <dgm:t>
        <a:bodyPr/>
        <a:lstStyle/>
        <a:p>
          <a:endParaRPr lang="fr-FR"/>
        </a:p>
      </dgm:t>
    </dgm:pt>
    <dgm:pt modelId="{9A365FE3-B0E3-41BA-A83C-4998B197FC71}">
      <dgm:prSet phldrT="[Texte]" custT="1"/>
      <dgm:spPr/>
      <dgm:t>
        <a:bodyPr/>
        <a:lstStyle/>
        <a:p>
          <a:pPr algn="ctr"/>
          <a:r>
            <a:rPr lang="fr-FR" sz="1200" b="1" dirty="0" smtClean="0">
              <a:solidFill>
                <a:schemeClr val="tx1"/>
              </a:solidFill>
            </a:rPr>
            <a:t>L’enquête de satisfaction  d’une équipe Pacte</a:t>
          </a:r>
          <a:endParaRPr lang="fr-FR" sz="1200" b="1" dirty="0">
            <a:solidFill>
              <a:schemeClr val="tx1"/>
            </a:solidFill>
          </a:endParaRPr>
        </a:p>
      </dgm:t>
    </dgm:pt>
    <dgm:pt modelId="{6B6754F2-8560-45FC-B197-38821ED33B12}" type="parTrans" cxnId="{0D7CB5B6-E37C-444C-86D8-A932D9CA631F}">
      <dgm:prSet/>
      <dgm:spPr/>
      <dgm:t>
        <a:bodyPr/>
        <a:lstStyle/>
        <a:p>
          <a:endParaRPr lang="fr-FR"/>
        </a:p>
      </dgm:t>
    </dgm:pt>
    <dgm:pt modelId="{D102C023-3F62-49B8-B51B-B5BCEE17FA8B}" type="sibTrans" cxnId="{0D7CB5B6-E37C-444C-86D8-A932D9CA631F}">
      <dgm:prSet/>
      <dgm:spPr/>
      <dgm:t>
        <a:bodyPr/>
        <a:lstStyle/>
        <a:p>
          <a:endParaRPr lang="fr-FR"/>
        </a:p>
      </dgm:t>
    </dgm:pt>
    <dgm:pt modelId="{D7C14682-E685-4F63-826A-7959D16BF4BA}" type="pres">
      <dgm:prSet presAssocID="{06CBC334-7C09-492A-933A-9BD4C34103C8}" presName="diagram" presStyleCnt="0">
        <dgm:presLayoutVars>
          <dgm:dir/>
        </dgm:presLayoutVars>
      </dgm:prSet>
      <dgm:spPr/>
      <dgm:t>
        <a:bodyPr/>
        <a:lstStyle/>
        <a:p>
          <a:endParaRPr lang="fr-FR"/>
        </a:p>
      </dgm:t>
    </dgm:pt>
    <dgm:pt modelId="{8EFCE147-9561-4ECC-988F-7F96E128A54F}" type="pres">
      <dgm:prSet presAssocID="{9A365FE3-B0E3-41BA-A83C-4998B197FC71}" presName="composite" presStyleCnt="0"/>
      <dgm:spPr/>
    </dgm:pt>
    <dgm:pt modelId="{2094DD3A-90FB-4869-9C07-6331D3AE5088}" type="pres">
      <dgm:prSet presAssocID="{9A365FE3-B0E3-41BA-A83C-4998B197FC71}" presName="Image" presStyleLbl="bgShp" presStyleIdx="0" presStyleCnt="1" custLinFactNeighborX="5401" custLinFactNeighborY="-14781"/>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fr-FR"/>
        </a:p>
      </dgm:t>
    </dgm:pt>
    <dgm:pt modelId="{50CE9C81-4A7B-49D7-9E57-EE4A10F93FB5}" type="pres">
      <dgm:prSet presAssocID="{9A365FE3-B0E3-41BA-A83C-4998B197FC71}" presName="Parent" presStyleLbl="node0" presStyleIdx="0" presStyleCnt="1" custScaleX="123712" custLinFactNeighborX="-15014" custLinFactNeighborY="-90053">
        <dgm:presLayoutVars>
          <dgm:bulletEnabled val="1"/>
        </dgm:presLayoutVars>
      </dgm:prSet>
      <dgm:spPr/>
      <dgm:t>
        <a:bodyPr/>
        <a:lstStyle/>
        <a:p>
          <a:endParaRPr lang="fr-FR"/>
        </a:p>
      </dgm:t>
    </dgm:pt>
  </dgm:ptLst>
  <dgm:cxnLst>
    <dgm:cxn modelId="{1905A77F-AB07-47BD-AA20-30DAED466C36}" type="presOf" srcId="{9A365FE3-B0E3-41BA-A83C-4998B197FC71}" destId="{50CE9C81-4A7B-49D7-9E57-EE4A10F93FB5}" srcOrd="0" destOrd="0" presId="urn:microsoft.com/office/officeart/2008/layout/BendingPictureCaption"/>
    <dgm:cxn modelId="{0D7CB5B6-E37C-444C-86D8-A932D9CA631F}" srcId="{06CBC334-7C09-492A-933A-9BD4C34103C8}" destId="{9A365FE3-B0E3-41BA-A83C-4998B197FC71}" srcOrd="0" destOrd="0" parTransId="{6B6754F2-8560-45FC-B197-38821ED33B12}" sibTransId="{D102C023-3F62-49B8-B51B-B5BCEE17FA8B}"/>
    <dgm:cxn modelId="{23DDAC9D-7D57-4E89-9DF3-9E8249E30600}" type="presOf" srcId="{06CBC334-7C09-492A-933A-9BD4C34103C8}" destId="{D7C14682-E685-4F63-826A-7959D16BF4BA}" srcOrd="0" destOrd="0" presId="urn:microsoft.com/office/officeart/2008/layout/BendingPictureCaption"/>
    <dgm:cxn modelId="{E2B2410E-FAC8-49B5-9860-B9A87A906B74}" type="presParOf" srcId="{D7C14682-E685-4F63-826A-7959D16BF4BA}" destId="{8EFCE147-9561-4ECC-988F-7F96E128A54F}" srcOrd="0" destOrd="0" presId="urn:microsoft.com/office/officeart/2008/layout/BendingPictureCaption"/>
    <dgm:cxn modelId="{4074F4D5-1AAB-4332-8F03-7D9A3B5CAE90}" type="presParOf" srcId="{8EFCE147-9561-4ECC-988F-7F96E128A54F}" destId="{2094DD3A-90FB-4869-9C07-6331D3AE5088}" srcOrd="0" destOrd="0" presId="urn:microsoft.com/office/officeart/2008/layout/BendingPictureCaption"/>
    <dgm:cxn modelId="{28947BBD-F275-4565-8925-16D7E034731A}" type="presParOf" srcId="{8EFCE147-9561-4ECC-988F-7F96E128A54F}" destId="{50CE9C81-4A7B-49D7-9E57-EE4A10F93FB5}"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BC334-7C09-492A-933A-9BD4C34103C8}" type="doc">
      <dgm:prSet loTypeId="urn:microsoft.com/office/officeart/2008/layout/BendingPictureCaption" loCatId="picture" qsTypeId="urn:microsoft.com/office/officeart/2005/8/quickstyle/3d1" qsCatId="3D" csTypeId="urn:microsoft.com/office/officeart/2005/8/colors/accent1_2" csCatId="accent1" phldr="1"/>
      <dgm:spPr/>
      <dgm:t>
        <a:bodyPr/>
        <a:lstStyle/>
        <a:p>
          <a:endParaRPr lang="fr-FR"/>
        </a:p>
      </dgm:t>
    </dgm:pt>
    <dgm:pt modelId="{AA451897-7FAF-4E5F-A682-0C7F02F992DE}">
      <dgm:prSet phldrT="[Texte]"/>
      <dgm:spPr>
        <a:solidFill>
          <a:srgbClr val="92D050"/>
        </a:solidFill>
      </dgm:spPr>
      <dgm:t>
        <a:bodyPr/>
        <a:lstStyle/>
        <a:p>
          <a:r>
            <a:rPr lang="fr-FR" b="1" dirty="0" smtClean="0">
              <a:solidFill>
                <a:schemeClr val="tx1"/>
              </a:solidFill>
            </a:rPr>
            <a:t>La matrice de maturité</a:t>
          </a:r>
          <a:r>
            <a:rPr lang="fr-FR" dirty="0" smtClean="0"/>
            <a:t>*</a:t>
          </a:r>
        </a:p>
        <a:p>
          <a:r>
            <a:rPr lang="fr-FR" dirty="0" smtClean="0">
              <a:solidFill>
                <a:srgbClr val="FFFF00"/>
              </a:solidFill>
            </a:rPr>
            <a:t>*Obligatoire</a:t>
          </a:r>
          <a:endParaRPr lang="fr-FR" dirty="0">
            <a:solidFill>
              <a:srgbClr val="FFFF00"/>
            </a:solidFill>
          </a:endParaRPr>
        </a:p>
      </dgm:t>
    </dgm:pt>
    <dgm:pt modelId="{F545EB0F-FE92-4443-B7A8-EF4A8253EE72}" type="parTrans" cxnId="{1DF499E6-0CCC-4250-AFA4-FB363EB2B680}">
      <dgm:prSet/>
      <dgm:spPr/>
      <dgm:t>
        <a:bodyPr/>
        <a:lstStyle/>
        <a:p>
          <a:endParaRPr lang="fr-FR"/>
        </a:p>
      </dgm:t>
    </dgm:pt>
    <dgm:pt modelId="{DC3BBEAE-E69D-425D-8900-36BEC5B72288}" type="sibTrans" cxnId="{1DF499E6-0CCC-4250-AFA4-FB363EB2B680}">
      <dgm:prSet/>
      <dgm:spPr/>
      <dgm:t>
        <a:bodyPr/>
        <a:lstStyle/>
        <a:p>
          <a:endParaRPr lang="fr-FR"/>
        </a:p>
      </dgm:t>
    </dgm:pt>
    <dgm:pt modelId="{D7C14682-E685-4F63-826A-7959D16BF4BA}" type="pres">
      <dgm:prSet presAssocID="{06CBC334-7C09-492A-933A-9BD4C34103C8}" presName="diagram" presStyleCnt="0">
        <dgm:presLayoutVars>
          <dgm:dir/>
        </dgm:presLayoutVars>
      </dgm:prSet>
      <dgm:spPr/>
      <dgm:t>
        <a:bodyPr/>
        <a:lstStyle/>
        <a:p>
          <a:endParaRPr lang="fr-FR"/>
        </a:p>
      </dgm:t>
    </dgm:pt>
    <dgm:pt modelId="{532FD67F-7062-4CA1-854C-8D97B0E8DB53}" type="pres">
      <dgm:prSet presAssocID="{AA451897-7FAF-4E5F-A682-0C7F02F992DE}" presName="composite" presStyleCnt="0"/>
      <dgm:spPr/>
    </dgm:pt>
    <dgm:pt modelId="{2612692F-DB7A-4F0A-978C-F00385B4B53E}" type="pres">
      <dgm:prSet presAssocID="{AA451897-7FAF-4E5F-A682-0C7F02F992DE}" presName="Image" presStyleLbl="bgShp" presStyleIdx="0" presStyleCnt="1" custLinFactNeighborX="-7337" custLinFactNeighborY="-458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fr-FR"/>
        </a:p>
      </dgm:t>
    </dgm:pt>
    <dgm:pt modelId="{BC8EA035-03AB-4E18-998C-3F797DEB618A}" type="pres">
      <dgm:prSet presAssocID="{AA451897-7FAF-4E5F-A682-0C7F02F992DE}" presName="Parent" presStyleLbl="node0" presStyleIdx="0" presStyleCnt="1" custLinFactNeighborX="-8967" custLinFactNeighborY="-34565">
        <dgm:presLayoutVars>
          <dgm:bulletEnabled val="1"/>
        </dgm:presLayoutVars>
      </dgm:prSet>
      <dgm:spPr/>
      <dgm:t>
        <a:bodyPr/>
        <a:lstStyle/>
        <a:p>
          <a:endParaRPr lang="fr-FR"/>
        </a:p>
      </dgm:t>
    </dgm:pt>
  </dgm:ptLst>
  <dgm:cxnLst>
    <dgm:cxn modelId="{57F938D5-4285-4FF4-B892-B1BFC8E33885}" type="presOf" srcId="{AA451897-7FAF-4E5F-A682-0C7F02F992DE}" destId="{BC8EA035-03AB-4E18-998C-3F797DEB618A}" srcOrd="0" destOrd="0" presId="urn:microsoft.com/office/officeart/2008/layout/BendingPictureCaption"/>
    <dgm:cxn modelId="{1DF499E6-0CCC-4250-AFA4-FB363EB2B680}" srcId="{06CBC334-7C09-492A-933A-9BD4C34103C8}" destId="{AA451897-7FAF-4E5F-A682-0C7F02F992DE}" srcOrd="0" destOrd="0" parTransId="{F545EB0F-FE92-4443-B7A8-EF4A8253EE72}" sibTransId="{DC3BBEAE-E69D-425D-8900-36BEC5B72288}"/>
    <dgm:cxn modelId="{1DCA8A7E-027A-492E-A48C-37A32D077334}" type="presOf" srcId="{06CBC334-7C09-492A-933A-9BD4C34103C8}" destId="{D7C14682-E685-4F63-826A-7959D16BF4BA}" srcOrd="0" destOrd="0" presId="urn:microsoft.com/office/officeart/2008/layout/BendingPictureCaption"/>
    <dgm:cxn modelId="{AF0345E7-C2E5-483E-982F-DE328F6698A3}" type="presParOf" srcId="{D7C14682-E685-4F63-826A-7959D16BF4BA}" destId="{532FD67F-7062-4CA1-854C-8D97B0E8DB53}" srcOrd="0" destOrd="0" presId="urn:microsoft.com/office/officeart/2008/layout/BendingPictureCaption"/>
    <dgm:cxn modelId="{29EA2843-AE68-4C19-B181-21C327AAA057}" type="presParOf" srcId="{532FD67F-7062-4CA1-854C-8D97B0E8DB53}" destId="{2612692F-DB7A-4F0A-978C-F00385B4B53E}" srcOrd="0" destOrd="0" presId="urn:microsoft.com/office/officeart/2008/layout/BendingPictureCaption"/>
    <dgm:cxn modelId="{8CAF9E5A-93F5-4B25-A8CB-83E4B87C7E70}" type="presParOf" srcId="{532FD67F-7062-4CA1-854C-8D97B0E8DB53}" destId="{BC8EA035-03AB-4E18-998C-3F797DEB618A}"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CBC334-7C09-492A-933A-9BD4C34103C8}" type="doc">
      <dgm:prSet loTypeId="urn:microsoft.com/office/officeart/2008/layout/BendingPictureCaption" loCatId="picture" qsTypeId="urn:microsoft.com/office/officeart/2005/8/quickstyle/3d1" qsCatId="3D" csTypeId="urn:microsoft.com/office/officeart/2005/8/colors/accent1_2" csCatId="accent1" phldr="1"/>
      <dgm:spPr/>
      <dgm:t>
        <a:bodyPr/>
        <a:lstStyle/>
        <a:p>
          <a:endParaRPr lang="fr-FR"/>
        </a:p>
      </dgm:t>
    </dgm:pt>
    <dgm:pt modelId="{AA451897-7FAF-4E5F-A682-0C7F02F992DE}">
      <dgm:prSet phldrT="[Texte]"/>
      <dgm:spPr>
        <a:solidFill>
          <a:srgbClr val="92D050"/>
        </a:solidFill>
      </dgm:spPr>
      <dgm:t>
        <a:bodyPr/>
        <a:lstStyle/>
        <a:p>
          <a:r>
            <a:rPr lang="fr-FR" b="1" dirty="0" smtClean="0">
              <a:solidFill>
                <a:schemeClr val="tx1"/>
              </a:solidFill>
            </a:rPr>
            <a:t>La matrice de maturité</a:t>
          </a:r>
          <a:r>
            <a:rPr lang="fr-FR" dirty="0" smtClean="0"/>
            <a:t>*</a:t>
          </a:r>
        </a:p>
        <a:p>
          <a:r>
            <a:rPr lang="fr-FR" dirty="0" smtClean="0">
              <a:solidFill>
                <a:srgbClr val="FFFF00"/>
              </a:solidFill>
            </a:rPr>
            <a:t>*Obligatoire</a:t>
          </a:r>
          <a:endParaRPr lang="fr-FR" dirty="0">
            <a:solidFill>
              <a:srgbClr val="FFFF00"/>
            </a:solidFill>
          </a:endParaRPr>
        </a:p>
      </dgm:t>
    </dgm:pt>
    <dgm:pt modelId="{F545EB0F-FE92-4443-B7A8-EF4A8253EE72}" type="parTrans" cxnId="{1DF499E6-0CCC-4250-AFA4-FB363EB2B680}">
      <dgm:prSet/>
      <dgm:spPr/>
      <dgm:t>
        <a:bodyPr/>
        <a:lstStyle/>
        <a:p>
          <a:endParaRPr lang="fr-FR"/>
        </a:p>
      </dgm:t>
    </dgm:pt>
    <dgm:pt modelId="{DC3BBEAE-E69D-425D-8900-36BEC5B72288}" type="sibTrans" cxnId="{1DF499E6-0CCC-4250-AFA4-FB363EB2B680}">
      <dgm:prSet/>
      <dgm:spPr/>
      <dgm:t>
        <a:bodyPr/>
        <a:lstStyle/>
        <a:p>
          <a:endParaRPr lang="fr-FR"/>
        </a:p>
      </dgm:t>
    </dgm:pt>
    <dgm:pt modelId="{D7C14682-E685-4F63-826A-7959D16BF4BA}" type="pres">
      <dgm:prSet presAssocID="{06CBC334-7C09-492A-933A-9BD4C34103C8}" presName="diagram" presStyleCnt="0">
        <dgm:presLayoutVars>
          <dgm:dir/>
        </dgm:presLayoutVars>
      </dgm:prSet>
      <dgm:spPr/>
      <dgm:t>
        <a:bodyPr/>
        <a:lstStyle/>
        <a:p>
          <a:endParaRPr lang="fr-FR"/>
        </a:p>
      </dgm:t>
    </dgm:pt>
    <dgm:pt modelId="{532FD67F-7062-4CA1-854C-8D97B0E8DB53}" type="pres">
      <dgm:prSet presAssocID="{AA451897-7FAF-4E5F-A682-0C7F02F992DE}" presName="composite" presStyleCnt="0"/>
      <dgm:spPr/>
    </dgm:pt>
    <dgm:pt modelId="{2612692F-DB7A-4F0A-978C-F00385B4B53E}" type="pres">
      <dgm:prSet presAssocID="{AA451897-7FAF-4E5F-A682-0C7F02F992DE}" presName="Image" presStyleLbl="bgShp" presStyleIdx="0" presStyleCnt="1" custLinFactNeighborX="-7337" custLinFactNeighborY="-458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fr-FR"/>
        </a:p>
      </dgm:t>
    </dgm:pt>
    <dgm:pt modelId="{BC8EA035-03AB-4E18-998C-3F797DEB618A}" type="pres">
      <dgm:prSet presAssocID="{AA451897-7FAF-4E5F-A682-0C7F02F992DE}" presName="Parent" presStyleLbl="node0" presStyleIdx="0" presStyleCnt="1" custLinFactNeighborX="-8967" custLinFactNeighborY="-34565">
        <dgm:presLayoutVars>
          <dgm:bulletEnabled val="1"/>
        </dgm:presLayoutVars>
      </dgm:prSet>
      <dgm:spPr/>
      <dgm:t>
        <a:bodyPr/>
        <a:lstStyle/>
        <a:p>
          <a:endParaRPr lang="fr-FR"/>
        </a:p>
      </dgm:t>
    </dgm:pt>
  </dgm:ptLst>
  <dgm:cxnLst>
    <dgm:cxn modelId="{1DF499E6-0CCC-4250-AFA4-FB363EB2B680}" srcId="{06CBC334-7C09-492A-933A-9BD4C34103C8}" destId="{AA451897-7FAF-4E5F-A682-0C7F02F992DE}" srcOrd="0" destOrd="0" parTransId="{F545EB0F-FE92-4443-B7A8-EF4A8253EE72}" sibTransId="{DC3BBEAE-E69D-425D-8900-36BEC5B72288}"/>
    <dgm:cxn modelId="{F452401E-1CFB-4577-BFE4-8E00E4E03B64}" type="presOf" srcId="{AA451897-7FAF-4E5F-A682-0C7F02F992DE}" destId="{BC8EA035-03AB-4E18-998C-3F797DEB618A}" srcOrd="0" destOrd="0" presId="urn:microsoft.com/office/officeart/2008/layout/BendingPictureCaption"/>
    <dgm:cxn modelId="{B65B4111-8A22-4371-8375-924A228610A0}" type="presOf" srcId="{06CBC334-7C09-492A-933A-9BD4C34103C8}" destId="{D7C14682-E685-4F63-826A-7959D16BF4BA}" srcOrd="0" destOrd="0" presId="urn:microsoft.com/office/officeart/2008/layout/BendingPictureCaption"/>
    <dgm:cxn modelId="{6D84C120-25B0-445E-9AC0-861D9252D601}" type="presParOf" srcId="{D7C14682-E685-4F63-826A-7959D16BF4BA}" destId="{532FD67F-7062-4CA1-854C-8D97B0E8DB53}" srcOrd="0" destOrd="0" presId="urn:microsoft.com/office/officeart/2008/layout/BendingPictureCaption"/>
    <dgm:cxn modelId="{C1DA9D73-8741-42FF-9E58-899FDAFDA052}" type="presParOf" srcId="{532FD67F-7062-4CA1-854C-8D97B0E8DB53}" destId="{2612692F-DB7A-4F0A-978C-F00385B4B53E}" srcOrd="0" destOrd="0" presId="urn:microsoft.com/office/officeart/2008/layout/BendingPictureCaption"/>
    <dgm:cxn modelId="{9DE37DF7-3816-4338-AB85-0E7994437792}" type="presParOf" srcId="{532FD67F-7062-4CA1-854C-8D97B0E8DB53}" destId="{BC8EA035-03AB-4E18-998C-3F797DEB618A}"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CBC334-7C09-492A-933A-9BD4C34103C8}" type="doc">
      <dgm:prSet loTypeId="urn:microsoft.com/office/officeart/2008/layout/BendingPictureCaption" loCatId="picture" qsTypeId="urn:microsoft.com/office/officeart/2005/8/quickstyle/3d1" qsCatId="3D" csTypeId="urn:microsoft.com/office/officeart/2005/8/colors/accent1_2" csCatId="accent1" phldr="1"/>
      <dgm:spPr/>
      <dgm:t>
        <a:bodyPr/>
        <a:lstStyle/>
        <a:p>
          <a:endParaRPr lang="fr-FR"/>
        </a:p>
      </dgm:t>
    </dgm:pt>
    <dgm:pt modelId="{9A365FE3-B0E3-41BA-A83C-4998B197FC71}">
      <dgm:prSet phldrT="[Texte]" custT="1"/>
      <dgm:spPr/>
      <dgm:t>
        <a:bodyPr/>
        <a:lstStyle/>
        <a:p>
          <a:pPr algn="ctr"/>
          <a:r>
            <a:rPr lang="fr-FR" sz="1000" b="1" dirty="0" smtClean="0">
              <a:solidFill>
                <a:schemeClr val="tx1"/>
              </a:solidFill>
            </a:rPr>
            <a:t>L’enquête de satisfaction  d’une équipe Pacte</a:t>
          </a:r>
          <a:endParaRPr lang="fr-FR" sz="1000" b="1" dirty="0">
            <a:solidFill>
              <a:schemeClr val="tx1"/>
            </a:solidFill>
          </a:endParaRPr>
        </a:p>
      </dgm:t>
    </dgm:pt>
    <dgm:pt modelId="{6B6754F2-8560-45FC-B197-38821ED33B12}" type="parTrans" cxnId="{0D7CB5B6-E37C-444C-86D8-A932D9CA631F}">
      <dgm:prSet/>
      <dgm:spPr/>
      <dgm:t>
        <a:bodyPr/>
        <a:lstStyle/>
        <a:p>
          <a:endParaRPr lang="fr-FR"/>
        </a:p>
      </dgm:t>
    </dgm:pt>
    <dgm:pt modelId="{D102C023-3F62-49B8-B51B-B5BCEE17FA8B}" type="sibTrans" cxnId="{0D7CB5B6-E37C-444C-86D8-A932D9CA631F}">
      <dgm:prSet/>
      <dgm:spPr/>
      <dgm:t>
        <a:bodyPr/>
        <a:lstStyle/>
        <a:p>
          <a:endParaRPr lang="fr-FR"/>
        </a:p>
      </dgm:t>
    </dgm:pt>
    <dgm:pt modelId="{D7C14682-E685-4F63-826A-7959D16BF4BA}" type="pres">
      <dgm:prSet presAssocID="{06CBC334-7C09-492A-933A-9BD4C34103C8}" presName="diagram" presStyleCnt="0">
        <dgm:presLayoutVars>
          <dgm:dir/>
        </dgm:presLayoutVars>
      </dgm:prSet>
      <dgm:spPr/>
      <dgm:t>
        <a:bodyPr/>
        <a:lstStyle/>
        <a:p>
          <a:endParaRPr lang="fr-FR"/>
        </a:p>
      </dgm:t>
    </dgm:pt>
    <dgm:pt modelId="{8EFCE147-9561-4ECC-988F-7F96E128A54F}" type="pres">
      <dgm:prSet presAssocID="{9A365FE3-B0E3-41BA-A83C-4998B197FC71}" presName="composite" presStyleCnt="0"/>
      <dgm:spPr/>
    </dgm:pt>
    <dgm:pt modelId="{2094DD3A-90FB-4869-9C07-6331D3AE5088}" type="pres">
      <dgm:prSet presAssocID="{9A365FE3-B0E3-41BA-A83C-4998B197FC71}" presName="Image" presStyleLbl="bgShp" presStyleIdx="0" presStyleCnt="1" custLinFactNeighborX="-2941" custLinFactNeighborY="3109"/>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fr-FR"/>
        </a:p>
      </dgm:t>
    </dgm:pt>
    <dgm:pt modelId="{50CE9C81-4A7B-49D7-9E57-EE4A10F93FB5}" type="pres">
      <dgm:prSet presAssocID="{9A365FE3-B0E3-41BA-A83C-4998B197FC71}" presName="Parent" presStyleLbl="node0" presStyleIdx="0" presStyleCnt="1" custScaleX="123712" custLinFactNeighborX="-15014" custLinFactNeighborY="-90053">
        <dgm:presLayoutVars>
          <dgm:bulletEnabled val="1"/>
        </dgm:presLayoutVars>
      </dgm:prSet>
      <dgm:spPr/>
      <dgm:t>
        <a:bodyPr/>
        <a:lstStyle/>
        <a:p>
          <a:endParaRPr lang="fr-FR"/>
        </a:p>
      </dgm:t>
    </dgm:pt>
  </dgm:ptLst>
  <dgm:cxnLst>
    <dgm:cxn modelId="{1D3ECF70-D360-427A-AAF7-A173F5C184B5}" type="presOf" srcId="{06CBC334-7C09-492A-933A-9BD4C34103C8}" destId="{D7C14682-E685-4F63-826A-7959D16BF4BA}" srcOrd="0" destOrd="0" presId="urn:microsoft.com/office/officeart/2008/layout/BendingPictureCaption"/>
    <dgm:cxn modelId="{6F0FF867-9196-4709-9022-5274318706B5}" type="presOf" srcId="{9A365FE3-B0E3-41BA-A83C-4998B197FC71}" destId="{50CE9C81-4A7B-49D7-9E57-EE4A10F93FB5}" srcOrd="0" destOrd="0" presId="urn:microsoft.com/office/officeart/2008/layout/BendingPictureCaption"/>
    <dgm:cxn modelId="{0D7CB5B6-E37C-444C-86D8-A932D9CA631F}" srcId="{06CBC334-7C09-492A-933A-9BD4C34103C8}" destId="{9A365FE3-B0E3-41BA-A83C-4998B197FC71}" srcOrd="0" destOrd="0" parTransId="{6B6754F2-8560-45FC-B197-38821ED33B12}" sibTransId="{D102C023-3F62-49B8-B51B-B5BCEE17FA8B}"/>
    <dgm:cxn modelId="{E2EA22E3-E708-4AD6-8E29-E0F9432C8899}" type="presParOf" srcId="{D7C14682-E685-4F63-826A-7959D16BF4BA}" destId="{8EFCE147-9561-4ECC-988F-7F96E128A54F}" srcOrd="0" destOrd="0" presId="urn:microsoft.com/office/officeart/2008/layout/BendingPictureCaption"/>
    <dgm:cxn modelId="{4DC05A40-F12C-4FF4-8211-FDE6EB47B409}" type="presParOf" srcId="{8EFCE147-9561-4ECC-988F-7F96E128A54F}" destId="{2094DD3A-90FB-4869-9C07-6331D3AE5088}" srcOrd="0" destOrd="0" presId="urn:microsoft.com/office/officeart/2008/layout/BendingPictureCaption"/>
    <dgm:cxn modelId="{82B2B697-AF27-420D-A077-564ECE0FB18A}" type="presParOf" srcId="{8EFCE147-9561-4ECC-988F-7F96E128A54F}" destId="{50CE9C81-4A7B-49D7-9E57-EE4A10F93FB5}"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94B3F-4115-4017-ADD1-5D28F881C029}">
      <dsp:nvSpPr>
        <dsp:cNvPr id="0" name=""/>
        <dsp:cNvSpPr/>
      </dsp:nvSpPr>
      <dsp:spPr>
        <a:xfrm>
          <a:off x="2324408" y="290161"/>
          <a:ext cx="3749773" cy="3749773"/>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smtClean="0">
              <a:solidFill>
                <a:schemeClr val="accent2"/>
              </a:solidFill>
            </a:rPr>
            <a:t>Faire de la maîtrise des risques </a:t>
          </a:r>
          <a:r>
            <a:rPr lang="fr-FR" sz="1400" b="1" kern="1200" smtClean="0">
              <a:solidFill>
                <a:srgbClr val="FF0000"/>
              </a:solidFill>
            </a:rPr>
            <a:t>un enjeu collectif</a:t>
          </a:r>
          <a:endParaRPr lang="fr-FR" sz="1400" kern="1200" dirty="0"/>
        </a:p>
      </dsp:txBody>
      <dsp:txXfrm>
        <a:off x="4300628" y="1084755"/>
        <a:ext cx="1339204" cy="1116004"/>
      </dsp:txXfrm>
    </dsp:sp>
    <dsp:sp modelId="{06F59A62-F6E5-4CDD-A97E-5F075C667797}">
      <dsp:nvSpPr>
        <dsp:cNvPr id="0" name=""/>
        <dsp:cNvSpPr/>
      </dsp:nvSpPr>
      <dsp:spPr>
        <a:xfrm>
          <a:off x="2247181" y="424081"/>
          <a:ext cx="3749773" cy="3749773"/>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accent2"/>
              </a:solidFill>
            </a:rPr>
            <a:t>La</a:t>
          </a:r>
          <a:r>
            <a:rPr lang="fr-FR" sz="1600" kern="1200" dirty="0" smtClean="0"/>
            <a:t> </a:t>
          </a:r>
          <a:r>
            <a:rPr lang="fr-FR" sz="1600" b="1" kern="1200" dirty="0" smtClean="0">
              <a:solidFill>
                <a:srgbClr val="FF0000"/>
              </a:solidFill>
            </a:rPr>
            <a:t>construction</a:t>
          </a:r>
          <a:r>
            <a:rPr lang="fr-FR" sz="1600" kern="1200" dirty="0" smtClean="0"/>
            <a:t> </a:t>
          </a:r>
          <a:r>
            <a:rPr lang="fr-FR" sz="1600" b="1" kern="1200" dirty="0" smtClean="0">
              <a:solidFill>
                <a:schemeClr val="accent2"/>
              </a:solidFill>
            </a:rPr>
            <a:t>d’une équipe autour des </a:t>
          </a:r>
          <a:r>
            <a:rPr lang="fr-FR" sz="1600" b="1" kern="1200" dirty="0" smtClean="0">
              <a:solidFill>
                <a:srgbClr val="FF0000"/>
              </a:solidFill>
            </a:rPr>
            <a:t>compétences non techniques</a:t>
          </a:r>
          <a:endParaRPr lang="fr-FR" sz="1600" kern="1200" dirty="0"/>
        </a:p>
      </dsp:txBody>
      <dsp:txXfrm>
        <a:off x="3139984" y="2856970"/>
        <a:ext cx="2008807" cy="982083"/>
      </dsp:txXfrm>
    </dsp:sp>
    <dsp:sp modelId="{51FF4C43-F630-4A8F-94CB-5B7414C82018}">
      <dsp:nvSpPr>
        <dsp:cNvPr id="0" name=""/>
        <dsp:cNvSpPr/>
      </dsp:nvSpPr>
      <dsp:spPr>
        <a:xfrm>
          <a:off x="2169953" y="290161"/>
          <a:ext cx="3749773" cy="3749773"/>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4890"/>
              </a:solidFill>
            </a:rPr>
            <a:t>un </a:t>
          </a:r>
          <a:r>
            <a:rPr lang="fr-FR" sz="1400" b="1" kern="1200" dirty="0" smtClean="0">
              <a:solidFill>
                <a:srgbClr val="FF0000"/>
              </a:solidFill>
            </a:rPr>
            <a:t>projet</a:t>
          </a:r>
          <a:r>
            <a:rPr lang="fr-FR" sz="1400" b="1" kern="1200" dirty="0" smtClean="0">
              <a:solidFill>
                <a:srgbClr val="004890"/>
              </a:solidFill>
            </a:rPr>
            <a:t> de l</a:t>
          </a:r>
          <a:r>
            <a:rPr lang="fr-FR" altLang="fr-FR" sz="1400" b="1" kern="1200" dirty="0" smtClean="0">
              <a:solidFill>
                <a:srgbClr val="004890"/>
              </a:solidFill>
            </a:rPr>
            <a:t>’</a:t>
          </a:r>
          <a:r>
            <a:rPr lang="fr-FR" altLang="ja-JP" sz="1400" b="1" kern="1200" dirty="0" smtClean="0">
              <a:solidFill>
                <a:srgbClr val="FF0000"/>
              </a:solidFill>
            </a:rPr>
            <a:t>équipe </a:t>
          </a:r>
          <a:r>
            <a:rPr lang="fr-FR" sz="1400" b="1" kern="1200" dirty="0" smtClean="0">
              <a:solidFill>
                <a:schemeClr val="accent2"/>
              </a:solidFill>
            </a:rPr>
            <a:t>pour améliorer la Sécurité des patients</a:t>
          </a:r>
          <a:endParaRPr lang="fr-FR" sz="1400" kern="1200" dirty="0">
            <a:solidFill>
              <a:schemeClr val="accent2"/>
            </a:solidFill>
          </a:endParaRPr>
        </a:p>
      </dsp:txBody>
      <dsp:txXfrm>
        <a:off x="2604302" y="1084755"/>
        <a:ext cx="1339204" cy="1116004"/>
      </dsp:txXfrm>
    </dsp:sp>
    <dsp:sp modelId="{AA8B191D-B988-4BC7-ABAA-072D5C0FDEE0}">
      <dsp:nvSpPr>
        <dsp:cNvPr id="0" name=""/>
        <dsp:cNvSpPr/>
      </dsp:nvSpPr>
      <dsp:spPr>
        <a:xfrm>
          <a:off x="2092589" y="58032"/>
          <a:ext cx="4214031" cy="421403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50800" dist="38100" dir="16200000"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2455C177-960D-4E8E-91C9-56423FB49920}">
      <dsp:nvSpPr>
        <dsp:cNvPr id="0" name=""/>
        <dsp:cNvSpPr/>
      </dsp:nvSpPr>
      <dsp:spPr>
        <a:xfrm>
          <a:off x="2015052" y="191715"/>
          <a:ext cx="4214031" cy="421403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1771E7-928D-47A9-9612-02A615947249}">
      <dsp:nvSpPr>
        <dsp:cNvPr id="0" name=""/>
        <dsp:cNvSpPr/>
      </dsp:nvSpPr>
      <dsp:spPr>
        <a:xfrm>
          <a:off x="1937515" y="58032"/>
          <a:ext cx="4214031" cy="421403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056E8-8C69-4D36-B414-7AF13A0C0821}">
      <dsp:nvSpPr>
        <dsp:cNvPr id="0" name=""/>
        <dsp:cNvSpPr/>
      </dsp:nvSpPr>
      <dsp:spPr>
        <a:xfrm>
          <a:off x="0" y="266339"/>
          <a:ext cx="8136904" cy="560297"/>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smtClean="0">
              <a:effectLst/>
              <a:latin typeface="Arial"/>
              <a:ea typeface="Times New Roman"/>
              <a:cs typeface="Times New Roman"/>
            </a:rPr>
            <a:t>Les éléments déterminants</a:t>
          </a:r>
          <a:endParaRPr lang="fr-FR" sz="2000" b="1" kern="1200" dirty="0">
            <a:effectLst/>
            <a:latin typeface="Arial"/>
            <a:ea typeface="Times New Roman"/>
            <a:cs typeface="Times New Roman"/>
          </a:endParaRPr>
        </a:p>
      </dsp:txBody>
      <dsp:txXfrm>
        <a:off x="27351" y="293690"/>
        <a:ext cx="8082202" cy="505595"/>
      </dsp:txXfrm>
    </dsp:sp>
    <dsp:sp modelId="{3DD21772-4A4E-45BA-826F-EFE079E89D0F}">
      <dsp:nvSpPr>
        <dsp:cNvPr id="0" name=""/>
        <dsp:cNvSpPr/>
      </dsp:nvSpPr>
      <dsp:spPr>
        <a:xfrm>
          <a:off x="0" y="1003615"/>
          <a:ext cx="8136904" cy="151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latin typeface="+mn-lt"/>
            </a:rPr>
            <a:t>L’engagement de la direction est un prérequis à la démarche ;</a:t>
          </a:r>
          <a:endParaRPr lang="fr-FR" sz="1600" kern="1200" dirty="0">
            <a:latin typeface="+mn-lt"/>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Le facilitateur est déterminant en termes de soutien et d’accompagnement dans le projet ;</a:t>
          </a:r>
          <a:endParaRPr lang="fr-FR" sz="1600" kern="1200" dirty="0">
            <a:effectLst/>
            <a:latin typeface="+mn-lt"/>
            <a:ea typeface="MS Mincho"/>
            <a:cs typeface="Times New Roman"/>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L’implication médicale en tant que binôme référent donne du sens à la démarche ;</a:t>
          </a:r>
          <a:endParaRPr lang="fr-FR" sz="1600" kern="1200" dirty="0">
            <a:effectLst/>
            <a:latin typeface="+mn-lt"/>
            <a:ea typeface="MS Mincho"/>
            <a:cs typeface="Times New Roman"/>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La phase de diagnostic est l’étape clé de Pacte.</a:t>
          </a:r>
          <a:endParaRPr lang="fr-FR" sz="1600" kern="1200" dirty="0">
            <a:effectLst/>
            <a:latin typeface="+mn-lt"/>
            <a:ea typeface="MS Mincho"/>
            <a:cs typeface="Times New Roman"/>
          </a:endParaRPr>
        </a:p>
      </dsp:txBody>
      <dsp:txXfrm>
        <a:off x="0" y="1003615"/>
        <a:ext cx="8136904" cy="1518642"/>
      </dsp:txXfrm>
    </dsp:sp>
    <dsp:sp modelId="{38C404FE-E233-4DD3-A743-3EFE20C7DB42}">
      <dsp:nvSpPr>
        <dsp:cNvPr id="0" name=""/>
        <dsp:cNvSpPr/>
      </dsp:nvSpPr>
      <dsp:spPr>
        <a:xfrm>
          <a:off x="0" y="2570118"/>
          <a:ext cx="8136904" cy="655284"/>
        </a:xfrm>
        <a:prstGeom prst="roundRect">
          <a:avLst/>
        </a:prstGeom>
        <a:solidFill>
          <a:srgbClr val="CC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smtClean="0">
              <a:effectLst/>
              <a:latin typeface="Arial"/>
              <a:ea typeface="Times New Roman"/>
              <a:cs typeface="Times New Roman"/>
            </a:rPr>
            <a:t>Les éléments critiques</a:t>
          </a:r>
          <a:endParaRPr lang="fr-FR" sz="2000" kern="1200" dirty="0"/>
        </a:p>
      </dsp:txBody>
      <dsp:txXfrm>
        <a:off x="31988" y="2602106"/>
        <a:ext cx="8072928" cy="591308"/>
      </dsp:txXfrm>
    </dsp:sp>
    <dsp:sp modelId="{25027380-69FD-4050-BE04-9C5CB15482C3}">
      <dsp:nvSpPr>
        <dsp:cNvPr id="0" name=""/>
        <dsp:cNvSpPr/>
      </dsp:nvSpPr>
      <dsp:spPr>
        <a:xfrm>
          <a:off x="0" y="3397258"/>
          <a:ext cx="8136904" cy="115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La formation du facilitateur et de l’animateur du CRM Santé ;</a:t>
          </a:r>
          <a:endParaRPr lang="fr-FR" sz="1600" kern="1200" dirty="0">
            <a:latin typeface="+mn-lt"/>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Le contexte institutionnel ;</a:t>
          </a:r>
          <a:endParaRPr lang="fr-FR" sz="1600" kern="1200" dirty="0">
            <a:effectLst/>
            <a:latin typeface="+mn-lt"/>
            <a:ea typeface="MS Mincho"/>
            <a:cs typeface="Times New Roman"/>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L’appropriation des méthodes et outils par les référents ;</a:t>
          </a:r>
          <a:endParaRPr lang="fr-FR" sz="1600" kern="1200" dirty="0">
            <a:effectLst/>
            <a:latin typeface="+mn-lt"/>
            <a:ea typeface="MS Mincho"/>
            <a:cs typeface="Times New Roman"/>
          </a:endParaRPr>
        </a:p>
        <a:p>
          <a:pPr marL="171450" lvl="1" indent="-171450" algn="l" defTabSz="711200">
            <a:lnSpc>
              <a:spcPct val="90000"/>
            </a:lnSpc>
            <a:spcBef>
              <a:spcPct val="0"/>
            </a:spcBef>
            <a:spcAft>
              <a:spcPct val="20000"/>
            </a:spcAft>
            <a:buChar char="••"/>
          </a:pPr>
          <a:r>
            <a:rPr lang="fr-FR" sz="1600" kern="1200" dirty="0" smtClean="0">
              <a:latin typeface="+mn-lt"/>
            </a:rPr>
            <a:t>La phase de mise en œuvre (au sens gestion de projet) ; </a:t>
          </a:r>
          <a:endParaRPr lang="fr-FR" sz="1600" kern="1200" dirty="0">
            <a:effectLst/>
            <a:latin typeface="+mn-lt"/>
            <a:ea typeface="MS Mincho"/>
            <a:cs typeface="Times New Roman"/>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Le maintien d’une dynamique d’équipe pour soutenir une démarche continue et pérenne ;</a:t>
          </a:r>
          <a:endParaRPr lang="fr-FR" sz="1600" kern="1200" dirty="0">
            <a:effectLst/>
            <a:latin typeface="+mn-lt"/>
            <a:ea typeface="MS Mincho"/>
            <a:cs typeface="Times New Roman"/>
          </a:endParaRPr>
        </a:p>
        <a:p>
          <a:pPr marL="171450" lvl="1" indent="-171450" algn="l" defTabSz="711200">
            <a:lnSpc>
              <a:spcPct val="90000"/>
            </a:lnSpc>
            <a:spcBef>
              <a:spcPct val="0"/>
            </a:spcBef>
            <a:spcAft>
              <a:spcPct val="20000"/>
            </a:spcAft>
            <a:buChar char="••"/>
          </a:pPr>
          <a:r>
            <a:rPr lang="fr-FR" sz="1600" kern="1200" dirty="0" smtClean="0">
              <a:effectLst/>
              <a:latin typeface="+mn-lt"/>
              <a:ea typeface="MS Mincho"/>
              <a:cs typeface="Times New Roman"/>
            </a:rPr>
            <a:t>Le temps nécessaire aux équipes pour échanger. </a:t>
          </a:r>
          <a:endParaRPr lang="fr-FR" sz="1600" kern="1200" dirty="0">
            <a:latin typeface="+mn-lt"/>
          </a:endParaRPr>
        </a:p>
      </dsp:txBody>
      <dsp:txXfrm>
        <a:off x="0" y="3397258"/>
        <a:ext cx="8136904" cy="1158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64D31-CEA2-43CD-99CD-5F375D25A889}">
      <dsp:nvSpPr>
        <dsp:cNvPr id="0" name=""/>
        <dsp:cNvSpPr/>
      </dsp:nvSpPr>
      <dsp:spPr>
        <a:xfrm>
          <a:off x="1250" y="596293"/>
          <a:ext cx="2821442" cy="331934"/>
        </a:xfrm>
        <a:prstGeom prst="rect">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B4368-307A-41E7-AF65-0378AA0D8127}">
      <dsp:nvSpPr>
        <dsp:cNvPr id="0" name=""/>
        <dsp:cNvSpPr/>
      </dsp:nvSpPr>
      <dsp:spPr>
        <a:xfrm>
          <a:off x="1250" y="720954"/>
          <a:ext cx="207273" cy="2072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461CF-D505-44DD-A969-CAC94014028D}">
      <dsp:nvSpPr>
        <dsp:cNvPr id="0" name=""/>
        <dsp:cNvSpPr/>
      </dsp:nvSpPr>
      <dsp:spPr>
        <a:xfrm>
          <a:off x="134507" y="478841"/>
          <a:ext cx="2821442" cy="5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t>Diagnostic</a:t>
          </a:r>
          <a:endParaRPr lang="fr-FR" sz="2400" kern="1200" dirty="0"/>
        </a:p>
      </dsp:txBody>
      <dsp:txXfrm>
        <a:off x="134507" y="478841"/>
        <a:ext cx="2821442" cy="596293"/>
      </dsp:txXfrm>
    </dsp:sp>
    <dsp:sp modelId="{21015EE9-94AC-4FF7-B1CD-CE833CF41686}">
      <dsp:nvSpPr>
        <dsp:cNvPr id="0" name=""/>
        <dsp:cNvSpPr/>
      </dsp:nvSpPr>
      <dsp:spPr>
        <a:xfrm>
          <a:off x="1250" y="1204102"/>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A08D09-F977-4D89-BDEB-EAEAD8D42454}">
      <dsp:nvSpPr>
        <dsp:cNvPr id="0" name=""/>
        <dsp:cNvSpPr/>
      </dsp:nvSpPr>
      <dsp:spPr>
        <a:xfrm>
          <a:off x="198751" y="1066165"/>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Enquête culture sécurité</a:t>
          </a:r>
          <a:endParaRPr lang="fr-FR" sz="1400" b="1" kern="1200" dirty="0"/>
        </a:p>
      </dsp:txBody>
      <dsp:txXfrm>
        <a:off x="198751" y="1066165"/>
        <a:ext cx="2623941" cy="483142"/>
      </dsp:txXfrm>
    </dsp:sp>
    <dsp:sp modelId="{B8152780-86EF-4507-A9A9-F1012E6F6B94}">
      <dsp:nvSpPr>
        <dsp:cNvPr id="0" name=""/>
        <dsp:cNvSpPr/>
      </dsp:nvSpPr>
      <dsp:spPr>
        <a:xfrm>
          <a:off x="1250" y="1687245"/>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8A3AB-C8F6-493C-B8E9-53A683C72FB8}">
      <dsp:nvSpPr>
        <dsp:cNvPr id="0" name=""/>
        <dsp:cNvSpPr/>
      </dsp:nvSpPr>
      <dsp:spPr>
        <a:xfrm>
          <a:off x="198751" y="1549308"/>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CRM Santé</a:t>
          </a:r>
          <a:endParaRPr lang="fr-FR" sz="1400" b="1" kern="1200" dirty="0"/>
        </a:p>
      </dsp:txBody>
      <dsp:txXfrm>
        <a:off x="198751" y="1549308"/>
        <a:ext cx="2623941" cy="483142"/>
      </dsp:txXfrm>
    </dsp:sp>
    <dsp:sp modelId="{099FE7CB-D95A-496F-B10B-A512EE63CBEF}">
      <dsp:nvSpPr>
        <dsp:cNvPr id="0" name=""/>
        <dsp:cNvSpPr/>
      </dsp:nvSpPr>
      <dsp:spPr>
        <a:xfrm>
          <a:off x="1250" y="2170388"/>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BF67E-E540-49A1-9266-EA18DDB6DE0C}">
      <dsp:nvSpPr>
        <dsp:cNvPr id="0" name=""/>
        <dsp:cNvSpPr/>
      </dsp:nvSpPr>
      <dsp:spPr>
        <a:xfrm>
          <a:off x="198751" y="2032450"/>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Analyse de la problématique</a:t>
          </a:r>
          <a:endParaRPr lang="fr-FR" sz="1400" b="1" kern="1200" dirty="0"/>
        </a:p>
      </dsp:txBody>
      <dsp:txXfrm>
        <a:off x="198751" y="2032450"/>
        <a:ext cx="2623941" cy="483142"/>
      </dsp:txXfrm>
    </dsp:sp>
    <dsp:sp modelId="{D6292BA0-551E-402A-9363-AD2CFEBD8CE6}">
      <dsp:nvSpPr>
        <dsp:cNvPr id="0" name=""/>
        <dsp:cNvSpPr/>
      </dsp:nvSpPr>
      <dsp:spPr>
        <a:xfrm>
          <a:off x="2963764" y="596293"/>
          <a:ext cx="2821442" cy="331934"/>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04F32-DF98-4A7F-A9E3-904A5CFB69A3}">
      <dsp:nvSpPr>
        <dsp:cNvPr id="0" name=""/>
        <dsp:cNvSpPr/>
      </dsp:nvSpPr>
      <dsp:spPr>
        <a:xfrm>
          <a:off x="2939155" y="722834"/>
          <a:ext cx="207273" cy="207273"/>
        </a:xfrm>
        <a:prstGeom prst="rect">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E6B39-9B90-451E-B996-DF0D71CDA8C0}">
      <dsp:nvSpPr>
        <dsp:cNvPr id="0" name=""/>
        <dsp:cNvSpPr/>
      </dsp:nvSpPr>
      <dsp:spPr>
        <a:xfrm>
          <a:off x="3212785" y="478841"/>
          <a:ext cx="2821442" cy="5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t>Mise en œuvre</a:t>
          </a:r>
          <a:endParaRPr lang="fr-FR" sz="2400" kern="1200" dirty="0"/>
        </a:p>
      </dsp:txBody>
      <dsp:txXfrm>
        <a:off x="3212785" y="478841"/>
        <a:ext cx="2821442" cy="596293"/>
      </dsp:txXfrm>
    </dsp:sp>
    <dsp:sp modelId="{29E2E42E-88CE-41F8-8965-95C13D3CAE62}">
      <dsp:nvSpPr>
        <dsp:cNvPr id="0" name=""/>
        <dsp:cNvSpPr/>
      </dsp:nvSpPr>
      <dsp:spPr>
        <a:xfrm>
          <a:off x="2963764" y="1204102"/>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D78B1-20CC-4C55-ACBE-26B0A7CAD199}">
      <dsp:nvSpPr>
        <dsp:cNvPr id="0" name=""/>
        <dsp:cNvSpPr/>
      </dsp:nvSpPr>
      <dsp:spPr>
        <a:xfrm>
          <a:off x="3161265" y="1066165"/>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SAED</a:t>
          </a:r>
          <a:endParaRPr lang="fr-FR" sz="1400" b="1" kern="1200" dirty="0"/>
        </a:p>
      </dsp:txBody>
      <dsp:txXfrm>
        <a:off x="3161265" y="1066165"/>
        <a:ext cx="2623941" cy="483142"/>
      </dsp:txXfrm>
    </dsp:sp>
    <dsp:sp modelId="{C2FA2894-0A04-4904-B177-C1D492A97ADF}">
      <dsp:nvSpPr>
        <dsp:cNvPr id="0" name=""/>
        <dsp:cNvSpPr/>
      </dsp:nvSpPr>
      <dsp:spPr>
        <a:xfrm>
          <a:off x="2963764" y="1687245"/>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3CF528-B9E5-4D67-950C-B678B25D6879}">
      <dsp:nvSpPr>
        <dsp:cNvPr id="0" name=""/>
        <dsp:cNvSpPr/>
      </dsp:nvSpPr>
      <dsp:spPr>
        <a:xfrm>
          <a:off x="3161265" y="1549308"/>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Faire dire</a:t>
          </a:r>
          <a:endParaRPr lang="fr-FR" sz="1400" b="1" kern="1200" dirty="0"/>
        </a:p>
      </dsp:txBody>
      <dsp:txXfrm>
        <a:off x="3161265" y="1549308"/>
        <a:ext cx="2623941" cy="483142"/>
      </dsp:txXfrm>
    </dsp:sp>
    <dsp:sp modelId="{44B10083-9C83-4D14-A6CA-A2F950C3A2D8}">
      <dsp:nvSpPr>
        <dsp:cNvPr id="0" name=""/>
        <dsp:cNvSpPr/>
      </dsp:nvSpPr>
      <dsp:spPr>
        <a:xfrm>
          <a:off x="2963764" y="2170388"/>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8E86B-4F88-4F8F-9383-75A6B620FA2D}">
      <dsp:nvSpPr>
        <dsp:cNvPr id="0" name=""/>
        <dsp:cNvSpPr/>
      </dsp:nvSpPr>
      <dsp:spPr>
        <a:xfrm>
          <a:off x="3161265" y="2032450"/>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Briefing/débriefing</a:t>
          </a:r>
          <a:endParaRPr lang="fr-FR" sz="1400" b="1" kern="1200" dirty="0"/>
        </a:p>
      </dsp:txBody>
      <dsp:txXfrm>
        <a:off x="3161265" y="2032450"/>
        <a:ext cx="2623941" cy="483142"/>
      </dsp:txXfrm>
    </dsp:sp>
    <dsp:sp modelId="{2D11996D-031C-451C-B0E7-225CFF800028}">
      <dsp:nvSpPr>
        <dsp:cNvPr id="0" name=""/>
        <dsp:cNvSpPr/>
      </dsp:nvSpPr>
      <dsp:spPr>
        <a:xfrm>
          <a:off x="2963764" y="2653530"/>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D61F2-5471-4095-8329-FE39B515EF02}">
      <dsp:nvSpPr>
        <dsp:cNvPr id="0" name=""/>
        <dsp:cNvSpPr/>
      </dsp:nvSpPr>
      <dsp:spPr>
        <a:xfrm>
          <a:off x="3161265" y="2515593"/>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Module leadership</a:t>
          </a:r>
          <a:endParaRPr lang="fr-FR" sz="1400" b="1" kern="1200" dirty="0"/>
        </a:p>
      </dsp:txBody>
      <dsp:txXfrm>
        <a:off x="3161265" y="2515593"/>
        <a:ext cx="2623941" cy="483142"/>
      </dsp:txXfrm>
    </dsp:sp>
    <dsp:sp modelId="{2FE2B868-C222-4F80-BD0C-1F14FBF868CD}">
      <dsp:nvSpPr>
        <dsp:cNvPr id="0" name=""/>
        <dsp:cNvSpPr/>
      </dsp:nvSpPr>
      <dsp:spPr>
        <a:xfrm>
          <a:off x="2963764" y="3136673"/>
          <a:ext cx="207268" cy="2072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62ED43-53F1-4208-967D-418EE5298519}">
      <dsp:nvSpPr>
        <dsp:cNvPr id="0" name=""/>
        <dsp:cNvSpPr/>
      </dsp:nvSpPr>
      <dsp:spPr>
        <a:xfrm>
          <a:off x="3161265" y="2998736"/>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solidFill>
                <a:schemeClr val="bg2"/>
              </a:solidFill>
            </a:rPr>
            <a:t>Rencontre de sécurité</a:t>
          </a:r>
          <a:endParaRPr lang="fr-FR" sz="1400" b="1" kern="1200" dirty="0">
            <a:solidFill>
              <a:schemeClr val="bg2"/>
            </a:solidFill>
          </a:endParaRPr>
        </a:p>
      </dsp:txBody>
      <dsp:txXfrm>
        <a:off x="3161265" y="2998736"/>
        <a:ext cx="2623941" cy="483142"/>
      </dsp:txXfrm>
    </dsp:sp>
    <dsp:sp modelId="{C6BD4D04-D267-4A06-91A0-EBEA9CE9AFBD}">
      <dsp:nvSpPr>
        <dsp:cNvPr id="0" name=""/>
        <dsp:cNvSpPr/>
      </dsp:nvSpPr>
      <dsp:spPr>
        <a:xfrm>
          <a:off x="2963764" y="3619816"/>
          <a:ext cx="207268" cy="207268"/>
        </a:xfrm>
        <a:prstGeom prst="rect">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0B741-E978-4F6E-9FDF-2A585885632E}">
      <dsp:nvSpPr>
        <dsp:cNvPr id="0" name=""/>
        <dsp:cNvSpPr/>
      </dsp:nvSpPr>
      <dsp:spPr>
        <a:xfrm>
          <a:off x="3161265" y="3481879"/>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Gestion des risques en équipe</a:t>
          </a:r>
          <a:endParaRPr lang="fr-FR" sz="1400" b="1" kern="1200" dirty="0"/>
        </a:p>
      </dsp:txBody>
      <dsp:txXfrm>
        <a:off x="3161265" y="3481879"/>
        <a:ext cx="2623941" cy="483142"/>
      </dsp:txXfrm>
    </dsp:sp>
    <dsp:sp modelId="{8F4CB521-A070-41E8-A2D9-9EBEA018CA16}">
      <dsp:nvSpPr>
        <dsp:cNvPr id="0" name=""/>
        <dsp:cNvSpPr/>
      </dsp:nvSpPr>
      <dsp:spPr>
        <a:xfrm>
          <a:off x="2963764" y="4102959"/>
          <a:ext cx="207268" cy="207268"/>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764B1-41B2-4AA5-B867-E660743E8A7D}">
      <dsp:nvSpPr>
        <dsp:cNvPr id="0" name=""/>
        <dsp:cNvSpPr/>
      </dsp:nvSpPr>
      <dsp:spPr>
        <a:xfrm>
          <a:off x="3161265" y="3965021"/>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Animation de l’équipe</a:t>
          </a:r>
          <a:endParaRPr lang="fr-FR" sz="1400" b="1" kern="1200" dirty="0"/>
        </a:p>
      </dsp:txBody>
      <dsp:txXfrm>
        <a:off x="3161265" y="3965021"/>
        <a:ext cx="2623941" cy="483142"/>
      </dsp:txXfrm>
    </dsp:sp>
    <dsp:sp modelId="{EB2FE4D5-7EE6-46FB-AA92-6173FE23F921}">
      <dsp:nvSpPr>
        <dsp:cNvPr id="0" name=""/>
        <dsp:cNvSpPr/>
      </dsp:nvSpPr>
      <dsp:spPr>
        <a:xfrm>
          <a:off x="2963764" y="4586101"/>
          <a:ext cx="207268" cy="207268"/>
        </a:xfrm>
        <a:prstGeom prst="rect">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BC78C-8BB2-4868-B39D-CEC8E8077428}">
      <dsp:nvSpPr>
        <dsp:cNvPr id="0" name=""/>
        <dsp:cNvSpPr/>
      </dsp:nvSpPr>
      <dsp:spPr>
        <a:xfrm>
          <a:off x="3161265" y="4448164"/>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solidFill>
                <a:schemeClr val="bg1">
                  <a:lumMod val="50000"/>
                </a:schemeClr>
              </a:solidFill>
            </a:rPr>
            <a:t>Implication du patient</a:t>
          </a:r>
          <a:endParaRPr lang="fr-FR" sz="1400" b="1" kern="1200" dirty="0">
            <a:solidFill>
              <a:schemeClr val="bg1">
                <a:lumMod val="50000"/>
              </a:schemeClr>
            </a:solidFill>
          </a:endParaRPr>
        </a:p>
      </dsp:txBody>
      <dsp:txXfrm>
        <a:off x="3161265" y="4448164"/>
        <a:ext cx="2623941" cy="483142"/>
      </dsp:txXfrm>
    </dsp:sp>
    <dsp:sp modelId="{C774B6CB-FD37-469A-B9D0-DF08A7ECA765}">
      <dsp:nvSpPr>
        <dsp:cNvPr id="0" name=""/>
        <dsp:cNvSpPr/>
      </dsp:nvSpPr>
      <dsp:spPr>
        <a:xfrm>
          <a:off x="5926279" y="596293"/>
          <a:ext cx="2821442" cy="3319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B3FC6-D437-4A0E-AE3D-5242F2636754}">
      <dsp:nvSpPr>
        <dsp:cNvPr id="0" name=""/>
        <dsp:cNvSpPr/>
      </dsp:nvSpPr>
      <dsp:spPr>
        <a:xfrm>
          <a:off x="5926279" y="720954"/>
          <a:ext cx="207273" cy="2072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B9C4F-8A84-406F-8AF6-EE4857188061}">
      <dsp:nvSpPr>
        <dsp:cNvPr id="0" name=""/>
        <dsp:cNvSpPr/>
      </dsp:nvSpPr>
      <dsp:spPr>
        <a:xfrm>
          <a:off x="5927529" y="456224"/>
          <a:ext cx="2821442" cy="5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t>Evaluer</a:t>
          </a:r>
          <a:endParaRPr lang="fr-FR" sz="2400" kern="1200" dirty="0"/>
        </a:p>
      </dsp:txBody>
      <dsp:txXfrm>
        <a:off x="5927529" y="456224"/>
        <a:ext cx="2821442" cy="596293"/>
      </dsp:txXfrm>
    </dsp:sp>
    <dsp:sp modelId="{AA87C2BB-0D49-4A92-AE73-264246EE0D0E}">
      <dsp:nvSpPr>
        <dsp:cNvPr id="0" name=""/>
        <dsp:cNvSpPr/>
      </dsp:nvSpPr>
      <dsp:spPr>
        <a:xfrm>
          <a:off x="5926279" y="1204102"/>
          <a:ext cx="207268" cy="2072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1E3D5F-6B1A-499C-89F8-CF1F3321E84E}">
      <dsp:nvSpPr>
        <dsp:cNvPr id="0" name=""/>
        <dsp:cNvSpPr/>
      </dsp:nvSpPr>
      <dsp:spPr>
        <a:xfrm>
          <a:off x="6123780" y="1066165"/>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Matrice de maturité</a:t>
          </a:r>
          <a:endParaRPr lang="fr-FR" sz="1400" b="1" kern="1200" dirty="0"/>
        </a:p>
      </dsp:txBody>
      <dsp:txXfrm>
        <a:off x="6123780" y="1066165"/>
        <a:ext cx="2623941" cy="483142"/>
      </dsp:txXfrm>
    </dsp:sp>
    <dsp:sp modelId="{FCFFC884-CA4A-4426-80DA-45C1773E2C42}">
      <dsp:nvSpPr>
        <dsp:cNvPr id="0" name=""/>
        <dsp:cNvSpPr/>
      </dsp:nvSpPr>
      <dsp:spPr>
        <a:xfrm>
          <a:off x="5926279" y="1687245"/>
          <a:ext cx="207268" cy="207268"/>
        </a:xfrm>
        <a:prstGeom prst="rect">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C7B9B-A3A9-4348-9FCA-D4FA71A1EBEF}">
      <dsp:nvSpPr>
        <dsp:cNvPr id="0" name=""/>
        <dsp:cNvSpPr/>
      </dsp:nvSpPr>
      <dsp:spPr>
        <a:xfrm>
          <a:off x="6123780" y="1549308"/>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Enquête de satisfaction des professionnels</a:t>
          </a:r>
          <a:endParaRPr lang="fr-FR" sz="1400" b="1" kern="1200" dirty="0"/>
        </a:p>
      </dsp:txBody>
      <dsp:txXfrm>
        <a:off x="6123780" y="1549308"/>
        <a:ext cx="2623941" cy="483142"/>
      </dsp:txXfrm>
    </dsp:sp>
    <dsp:sp modelId="{F2DB989A-973E-4AB3-99E9-D94E943BDBF5}">
      <dsp:nvSpPr>
        <dsp:cNvPr id="0" name=""/>
        <dsp:cNvSpPr/>
      </dsp:nvSpPr>
      <dsp:spPr>
        <a:xfrm>
          <a:off x="5926279" y="2170388"/>
          <a:ext cx="207268" cy="207268"/>
        </a:xfrm>
        <a:prstGeom prst="rect">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6D528-6009-4367-A239-E8A0C9DC0487}">
      <dsp:nvSpPr>
        <dsp:cNvPr id="0" name=""/>
        <dsp:cNvSpPr/>
      </dsp:nvSpPr>
      <dsp:spPr>
        <a:xfrm>
          <a:off x="6123780" y="2032450"/>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Module évaluation des pratiques collaboratives</a:t>
          </a:r>
          <a:endParaRPr lang="fr-FR" sz="1400" b="1" kern="1200" dirty="0"/>
        </a:p>
      </dsp:txBody>
      <dsp:txXfrm>
        <a:off x="6123780" y="2032450"/>
        <a:ext cx="2623941" cy="483142"/>
      </dsp:txXfrm>
    </dsp:sp>
    <dsp:sp modelId="{0B47B51C-C5E9-4CBE-8C90-C48EE3E5D60C}">
      <dsp:nvSpPr>
        <dsp:cNvPr id="0" name=""/>
        <dsp:cNvSpPr/>
      </dsp:nvSpPr>
      <dsp:spPr>
        <a:xfrm>
          <a:off x="7164796" y="4833292"/>
          <a:ext cx="207268" cy="207268"/>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91C0D71-761D-4B4E-A945-00DC05F8B213}">
      <dsp:nvSpPr>
        <dsp:cNvPr id="0" name=""/>
        <dsp:cNvSpPr/>
      </dsp:nvSpPr>
      <dsp:spPr>
        <a:xfrm>
          <a:off x="6123780" y="2515593"/>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Plan d’action et indicateurs</a:t>
          </a:r>
          <a:endParaRPr lang="fr-FR" sz="1400" b="1" kern="1200" dirty="0"/>
        </a:p>
      </dsp:txBody>
      <dsp:txXfrm>
        <a:off x="6123780" y="2515593"/>
        <a:ext cx="2623941" cy="483142"/>
      </dsp:txXfrm>
    </dsp:sp>
    <dsp:sp modelId="{DFCC14DE-0EF6-4B78-9B72-20E02341B4EB}">
      <dsp:nvSpPr>
        <dsp:cNvPr id="0" name=""/>
        <dsp:cNvSpPr/>
      </dsp:nvSpPr>
      <dsp:spPr>
        <a:xfrm>
          <a:off x="5926279" y="3136673"/>
          <a:ext cx="207268" cy="207268"/>
        </a:xfrm>
        <a:prstGeom prst="rect">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0F140-9DB2-4E97-84ED-3256C96F3A7B}">
      <dsp:nvSpPr>
        <dsp:cNvPr id="0" name=""/>
        <dsp:cNvSpPr/>
      </dsp:nvSpPr>
      <dsp:spPr>
        <a:xfrm>
          <a:off x="6123780" y="2998736"/>
          <a:ext cx="2623941" cy="48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b="1" kern="1200" dirty="0" smtClean="0"/>
            <a:t>Enquête culture sécurité</a:t>
          </a:r>
          <a:endParaRPr lang="fr-FR" sz="1400" b="1" kern="1200" dirty="0"/>
        </a:p>
      </dsp:txBody>
      <dsp:txXfrm>
        <a:off x="6123780" y="2998736"/>
        <a:ext cx="2623941" cy="483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4DD3A-90FB-4869-9C07-6331D3AE5088}">
      <dsp:nvSpPr>
        <dsp:cNvPr id="0" name=""/>
        <dsp:cNvSpPr/>
      </dsp:nvSpPr>
      <dsp:spPr>
        <a:xfrm>
          <a:off x="106516" y="71045"/>
          <a:ext cx="1965854" cy="14527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0CE9C81-4A7B-49D7-9E57-EE4A10F93FB5}">
      <dsp:nvSpPr>
        <dsp:cNvPr id="0" name=""/>
        <dsp:cNvSpPr/>
      </dsp:nvSpPr>
      <dsp:spPr>
        <a:xfrm>
          <a:off x="0" y="1108526"/>
          <a:ext cx="2095657" cy="40709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5000"/>
            </a:spcAft>
          </a:pPr>
          <a:r>
            <a:rPr lang="fr-FR" sz="1200" b="1" kern="1200" dirty="0" smtClean="0">
              <a:solidFill>
                <a:schemeClr val="tx1"/>
              </a:solidFill>
            </a:rPr>
            <a:t>L’enquête de satisfaction  d’une équipe Pacte</a:t>
          </a:r>
          <a:endParaRPr lang="fr-FR" sz="1200" b="1" kern="1200" dirty="0">
            <a:solidFill>
              <a:schemeClr val="tx1"/>
            </a:solidFill>
          </a:endParaRPr>
        </a:p>
      </dsp:txBody>
      <dsp:txXfrm>
        <a:off x="0" y="1108526"/>
        <a:ext cx="2095657" cy="4070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692F-DB7A-4F0A-978C-F00385B4B53E}">
      <dsp:nvSpPr>
        <dsp:cNvPr id="0" name=""/>
        <dsp:cNvSpPr/>
      </dsp:nvSpPr>
      <dsp:spPr>
        <a:xfrm>
          <a:off x="0" y="0"/>
          <a:ext cx="2343717" cy="17319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C8EA035-03AB-4E18-998C-3F797DEB618A}">
      <dsp:nvSpPr>
        <dsp:cNvPr id="0" name=""/>
        <dsp:cNvSpPr/>
      </dsp:nvSpPr>
      <dsp:spPr>
        <a:xfrm>
          <a:off x="292633" y="1397478"/>
          <a:ext cx="2019586" cy="485340"/>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fr-FR" sz="1400" b="1" kern="1200" dirty="0" smtClean="0">
              <a:solidFill>
                <a:schemeClr val="tx1"/>
              </a:solidFill>
            </a:rPr>
            <a:t>La matrice de maturité</a:t>
          </a:r>
          <a:r>
            <a:rPr lang="fr-FR" sz="1400" kern="1200" dirty="0" smtClean="0"/>
            <a:t>*</a:t>
          </a:r>
        </a:p>
        <a:p>
          <a:pPr lvl="0" algn="ctr" defTabSz="622300">
            <a:lnSpc>
              <a:spcPct val="90000"/>
            </a:lnSpc>
            <a:spcBef>
              <a:spcPct val="0"/>
            </a:spcBef>
            <a:spcAft>
              <a:spcPct val="5000"/>
            </a:spcAft>
          </a:pPr>
          <a:r>
            <a:rPr lang="fr-FR" sz="1400" kern="1200" dirty="0" smtClean="0">
              <a:solidFill>
                <a:srgbClr val="FFFF00"/>
              </a:solidFill>
            </a:rPr>
            <a:t>*Obligatoire</a:t>
          </a:r>
          <a:endParaRPr lang="fr-FR" sz="1400" kern="1200" dirty="0">
            <a:solidFill>
              <a:srgbClr val="FFFF00"/>
            </a:solidFill>
          </a:endParaRPr>
        </a:p>
      </dsp:txBody>
      <dsp:txXfrm>
        <a:off x="292633" y="1397478"/>
        <a:ext cx="2019586" cy="485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692F-DB7A-4F0A-978C-F00385B4B53E}">
      <dsp:nvSpPr>
        <dsp:cNvPr id="0" name=""/>
        <dsp:cNvSpPr/>
      </dsp:nvSpPr>
      <dsp:spPr>
        <a:xfrm>
          <a:off x="0" y="0"/>
          <a:ext cx="1962938" cy="145060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C8EA035-03AB-4E18-998C-3F797DEB618A}">
      <dsp:nvSpPr>
        <dsp:cNvPr id="0" name=""/>
        <dsp:cNvSpPr/>
      </dsp:nvSpPr>
      <dsp:spPr>
        <a:xfrm>
          <a:off x="245090" y="1150144"/>
          <a:ext cx="1691467" cy="406487"/>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5000"/>
            </a:spcAft>
          </a:pPr>
          <a:r>
            <a:rPr lang="fr-FR" sz="1100" b="1" kern="1200" dirty="0" smtClean="0">
              <a:solidFill>
                <a:schemeClr val="tx1"/>
              </a:solidFill>
            </a:rPr>
            <a:t>La matrice de maturité</a:t>
          </a:r>
          <a:r>
            <a:rPr lang="fr-FR" sz="1100" kern="1200" dirty="0" smtClean="0"/>
            <a:t>*</a:t>
          </a:r>
        </a:p>
        <a:p>
          <a:pPr lvl="0" algn="ctr" defTabSz="488950">
            <a:lnSpc>
              <a:spcPct val="90000"/>
            </a:lnSpc>
            <a:spcBef>
              <a:spcPct val="0"/>
            </a:spcBef>
            <a:spcAft>
              <a:spcPct val="5000"/>
            </a:spcAft>
          </a:pPr>
          <a:r>
            <a:rPr lang="fr-FR" sz="1100" kern="1200" dirty="0" smtClean="0">
              <a:solidFill>
                <a:srgbClr val="FFFF00"/>
              </a:solidFill>
            </a:rPr>
            <a:t>*Obligatoire</a:t>
          </a:r>
          <a:endParaRPr lang="fr-FR" sz="1100" kern="1200" dirty="0">
            <a:solidFill>
              <a:srgbClr val="FFFF00"/>
            </a:solidFill>
          </a:endParaRPr>
        </a:p>
      </dsp:txBody>
      <dsp:txXfrm>
        <a:off x="245090" y="1150144"/>
        <a:ext cx="1691467" cy="4064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4DD3A-90FB-4869-9C07-6331D3AE5088}">
      <dsp:nvSpPr>
        <dsp:cNvPr id="0" name=""/>
        <dsp:cNvSpPr/>
      </dsp:nvSpPr>
      <dsp:spPr>
        <a:xfrm>
          <a:off x="0" y="110333"/>
          <a:ext cx="1790387" cy="13230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0CE9C81-4A7B-49D7-9E57-EE4A10F93FB5}">
      <dsp:nvSpPr>
        <dsp:cNvPr id="0" name=""/>
        <dsp:cNvSpPr/>
      </dsp:nvSpPr>
      <dsp:spPr>
        <a:xfrm>
          <a:off x="0" y="818510"/>
          <a:ext cx="1908605" cy="3707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5000"/>
            </a:spcAft>
          </a:pPr>
          <a:r>
            <a:rPr lang="fr-FR" sz="1000" b="1" kern="1200" dirty="0" smtClean="0">
              <a:solidFill>
                <a:schemeClr val="tx1"/>
              </a:solidFill>
            </a:rPr>
            <a:t>L’enquête de satisfaction  d’une équipe Pacte</a:t>
          </a:r>
          <a:endParaRPr lang="fr-FR" sz="1000" b="1" kern="1200" dirty="0">
            <a:solidFill>
              <a:schemeClr val="tx1"/>
            </a:solidFill>
          </a:endParaRPr>
        </a:p>
      </dsp:txBody>
      <dsp:txXfrm>
        <a:off x="0" y="818510"/>
        <a:ext cx="1908605" cy="37075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1"/>
            <a:ext cx="2947651" cy="4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8" rIns="91414" bIns="45708" numCol="1" anchor="t" anchorCtr="0" compatLnSpc="1">
            <a:prstTxWarp prst="textNoShape">
              <a:avLst/>
            </a:prstTxWarp>
          </a:bodyPr>
          <a:lstStyle>
            <a:lvl1pPr>
              <a:defRPr sz="1200">
                <a:latin typeface="Arial" pitchFamily="34" charset="0"/>
              </a:defRPr>
            </a:lvl1pPr>
          </a:lstStyle>
          <a:p>
            <a:pPr>
              <a:defRPr/>
            </a:pPr>
            <a:endParaRPr lang="fr-FR"/>
          </a:p>
        </p:txBody>
      </p:sp>
      <p:sp>
        <p:nvSpPr>
          <p:cNvPr id="41987" name="Rectangle 3"/>
          <p:cNvSpPr>
            <a:spLocks noGrp="1" noChangeArrowheads="1"/>
          </p:cNvSpPr>
          <p:nvPr>
            <p:ph type="dt" sz="quarter" idx="1"/>
          </p:nvPr>
        </p:nvSpPr>
        <p:spPr bwMode="auto">
          <a:xfrm>
            <a:off x="3848456" y="1"/>
            <a:ext cx="2947651" cy="4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8" rIns="91414" bIns="45708"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41988" name="Rectangle 4"/>
          <p:cNvSpPr>
            <a:spLocks noGrp="1" noChangeArrowheads="1"/>
          </p:cNvSpPr>
          <p:nvPr>
            <p:ph type="ftr" sz="quarter" idx="2"/>
          </p:nvPr>
        </p:nvSpPr>
        <p:spPr bwMode="auto">
          <a:xfrm>
            <a:off x="2" y="9428494"/>
            <a:ext cx="2947651"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8" rIns="91414" bIns="45708" numCol="1" anchor="b" anchorCtr="0" compatLnSpc="1">
            <a:prstTxWarp prst="textNoShape">
              <a:avLst/>
            </a:prstTxWarp>
          </a:bodyPr>
          <a:lstStyle>
            <a:lvl1pPr>
              <a:defRPr sz="1200">
                <a:latin typeface="Arial" pitchFamily="34" charset="0"/>
              </a:defRPr>
            </a:lvl1pPr>
          </a:lstStyle>
          <a:p>
            <a:pPr>
              <a:defRPr/>
            </a:pPr>
            <a:endParaRPr lang="fr-FR"/>
          </a:p>
        </p:txBody>
      </p:sp>
      <p:sp>
        <p:nvSpPr>
          <p:cNvPr id="41989" name="Rectangle 5"/>
          <p:cNvSpPr>
            <a:spLocks noGrp="1" noChangeArrowheads="1"/>
          </p:cNvSpPr>
          <p:nvPr>
            <p:ph type="sldNum" sz="quarter" idx="3"/>
          </p:nvPr>
        </p:nvSpPr>
        <p:spPr bwMode="auto">
          <a:xfrm>
            <a:off x="3848456" y="9428494"/>
            <a:ext cx="2947651"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8" rIns="91414" bIns="45708" numCol="1" anchor="b" anchorCtr="0" compatLnSpc="1">
            <a:prstTxWarp prst="textNoShape">
              <a:avLst/>
            </a:prstTxWarp>
          </a:bodyPr>
          <a:lstStyle>
            <a:lvl1pPr algn="r">
              <a:defRPr sz="1200">
                <a:latin typeface="Arial" pitchFamily="34" charset="0"/>
              </a:defRPr>
            </a:lvl1pPr>
          </a:lstStyle>
          <a:p>
            <a:pPr>
              <a:defRPr/>
            </a:pPr>
            <a:fld id="{27F59F4E-ED0F-415D-A0EB-FBDD14BC21AA}" type="slidenum">
              <a:rPr lang="fr-FR"/>
              <a:pPr>
                <a:defRPr/>
              </a:pPr>
              <a:t>‹N°›</a:t>
            </a:fld>
            <a:endParaRPr lang="fr-FR"/>
          </a:p>
        </p:txBody>
      </p:sp>
    </p:spTree>
    <p:extLst>
      <p:ext uri="{BB962C8B-B14F-4D97-AF65-F5344CB8AC3E}">
        <p14:creationId xmlns:p14="http://schemas.microsoft.com/office/powerpoint/2010/main" val="3874085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2947651" cy="49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4" tIns="45708" rIns="91414" bIns="45708" numCol="1" anchor="t" anchorCtr="0" compatLnSpc="1">
            <a:prstTxWarp prst="textNoShape">
              <a:avLst/>
            </a:prstTxWarp>
          </a:bodyPr>
          <a:lstStyle>
            <a:lvl1pPr>
              <a:defRPr sz="1200">
                <a:latin typeface="Arial" pitchFamily="34" charset="0"/>
              </a:defRPr>
            </a:lvl1pPr>
          </a:lstStyle>
          <a:p>
            <a:pPr>
              <a:defRPr/>
            </a:pPr>
            <a:endParaRPr lang="fr-FR"/>
          </a:p>
        </p:txBody>
      </p:sp>
      <p:sp>
        <p:nvSpPr>
          <p:cNvPr id="5123" name="Rectangle 3"/>
          <p:cNvSpPr>
            <a:spLocks noGrp="1" noChangeArrowheads="1"/>
          </p:cNvSpPr>
          <p:nvPr>
            <p:ph type="dt" idx="1"/>
          </p:nvPr>
        </p:nvSpPr>
        <p:spPr bwMode="auto">
          <a:xfrm>
            <a:off x="3850025" y="1"/>
            <a:ext cx="2947650" cy="49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4" tIns="45708" rIns="91414" bIns="45708"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4403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7092" y="4713460"/>
            <a:ext cx="4983494" cy="446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4" tIns="45708" rIns="91414" bIns="4570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2" y="9430070"/>
            <a:ext cx="2947651" cy="49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4" tIns="45708" rIns="91414" bIns="45708" numCol="1" anchor="b" anchorCtr="0" compatLnSpc="1">
            <a:prstTxWarp prst="textNoShape">
              <a:avLst/>
            </a:prstTxWarp>
          </a:bodyPr>
          <a:lstStyle>
            <a:lvl1pPr>
              <a:defRPr sz="1200">
                <a:latin typeface="Arial" pitchFamily="34" charset="0"/>
              </a:defRPr>
            </a:lvl1pPr>
          </a:lstStyle>
          <a:p>
            <a:pPr>
              <a:defRPr/>
            </a:pPr>
            <a:endParaRPr lang="fr-FR"/>
          </a:p>
        </p:txBody>
      </p:sp>
      <p:sp>
        <p:nvSpPr>
          <p:cNvPr id="5127" name="Rectangle 7"/>
          <p:cNvSpPr>
            <a:spLocks noGrp="1" noChangeArrowheads="1"/>
          </p:cNvSpPr>
          <p:nvPr>
            <p:ph type="sldNum" sz="quarter" idx="5"/>
          </p:nvPr>
        </p:nvSpPr>
        <p:spPr bwMode="auto">
          <a:xfrm>
            <a:off x="3850025" y="9430070"/>
            <a:ext cx="2947650" cy="49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4" tIns="45708" rIns="91414" bIns="45708" numCol="1" anchor="b" anchorCtr="0" compatLnSpc="1">
            <a:prstTxWarp prst="textNoShape">
              <a:avLst/>
            </a:prstTxWarp>
          </a:bodyPr>
          <a:lstStyle>
            <a:lvl1pPr algn="r">
              <a:defRPr sz="1200">
                <a:latin typeface="Arial" pitchFamily="34" charset="0"/>
              </a:defRPr>
            </a:lvl1pPr>
          </a:lstStyle>
          <a:p>
            <a:pPr>
              <a:defRPr/>
            </a:pPr>
            <a:fld id="{55AE3C9A-16AD-44AB-865D-1F0603350BDE}" type="slidenum">
              <a:rPr lang="fr-FR"/>
              <a:pPr>
                <a:defRPr/>
              </a:pPr>
              <a:t>‹N°›</a:t>
            </a:fld>
            <a:endParaRPr lang="fr-FR"/>
          </a:p>
        </p:txBody>
      </p:sp>
    </p:spTree>
    <p:extLst>
      <p:ext uri="{BB962C8B-B14F-4D97-AF65-F5344CB8AC3E}">
        <p14:creationId xmlns:p14="http://schemas.microsoft.com/office/powerpoint/2010/main" val="2044688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g"/><Relationship Id="rId7" Type="http://schemas.openxmlformats.org/officeDocument/2006/relationships/image" Target="../media/image32.jpg"/><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 Target="../slides/slide17.xml"/><Relationship Id="rId1" Type="http://schemas.openxmlformats.org/officeDocument/2006/relationships/notesMaster" Target="../notesMasters/notesMaster1.xml"/><Relationship Id="rId5" Type="http://schemas.microsoft.com/office/2007/relationships/hdphoto" Target="../media/hdphoto2.wdp"/><Relationship Id="rId4" Type="http://schemas.openxmlformats.org/officeDocument/2006/relationships/image" Target="../media/image30.png"/></Relationships>
</file>

<file path=ppt/notesSlides/_rels/note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image" Target="../media/image29.jp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microsoft.com/office/2007/relationships/hdphoto" Target="../media/hdphoto2.wdp"/><Relationship Id="rId9" Type="http://schemas.openxmlformats.org/officeDocument/2006/relationships/image" Target="../media/image33.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file:///H:\PACTE\PHASE_PILOTE\DOCUMENTS\questionnaire%20papier.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file:///H:\PACTE\PHASE_PILOTE\DOCUMENTS\questionnaire%20papier.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78" eaLnBrk="0" hangingPunct="0">
              <a:spcBef>
                <a:spcPct val="30000"/>
              </a:spcBef>
              <a:defRPr sz="1200">
                <a:solidFill>
                  <a:schemeClr val="tx1"/>
                </a:solidFill>
                <a:latin typeface="Arial" charset="0"/>
              </a:defRPr>
            </a:lvl1pPr>
            <a:lvl2pPr marL="742836" indent="-284881" defTabSz="914378" eaLnBrk="0" hangingPunct="0">
              <a:spcBef>
                <a:spcPct val="30000"/>
              </a:spcBef>
              <a:defRPr sz="1200">
                <a:solidFill>
                  <a:schemeClr val="tx1"/>
                </a:solidFill>
                <a:latin typeface="Arial" charset="0"/>
              </a:defRPr>
            </a:lvl2pPr>
            <a:lvl3pPr marL="1142589" indent="-228212" defTabSz="914378" eaLnBrk="0" hangingPunct="0">
              <a:spcBef>
                <a:spcPct val="30000"/>
              </a:spcBef>
              <a:defRPr sz="1200">
                <a:solidFill>
                  <a:schemeClr val="tx1"/>
                </a:solidFill>
                <a:latin typeface="Arial" charset="0"/>
              </a:defRPr>
            </a:lvl3pPr>
            <a:lvl4pPr marL="1599011" indent="-228212" defTabSz="914378" eaLnBrk="0" hangingPunct="0">
              <a:spcBef>
                <a:spcPct val="30000"/>
              </a:spcBef>
              <a:defRPr sz="1200">
                <a:solidFill>
                  <a:schemeClr val="tx1"/>
                </a:solidFill>
                <a:latin typeface="Arial" charset="0"/>
              </a:defRPr>
            </a:lvl4pPr>
            <a:lvl5pPr marL="2056966" indent="-228212" defTabSz="914378" eaLnBrk="0" hangingPunct="0">
              <a:spcBef>
                <a:spcPct val="30000"/>
              </a:spcBef>
              <a:defRPr sz="1200">
                <a:solidFill>
                  <a:schemeClr val="tx1"/>
                </a:solidFill>
                <a:latin typeface="Arial" charset="0"/>
              </a:defRPr>
            </a:lvl5pPr>
            <a:lvl6pPr marL="2498073" indent="-228212" defTabSz="914378" eaLnBrk="0" fontAlgn="base" hangingPunct="0">
              <a:spcBef>
                <a:spcPct val="30000"/>
              </a:spcBef>
              <a:spcAft>
                <a:spcPct val="0"/>
              </a:spcAft>
              <a:defRPr sz="1200">
                <a:solidFill>
                  <a:schemeClr val="tx1"/>
                </a:solidFill>
                <a:latin typeface="Arial" charset="0"/>
              </a:defRPr>
            </a:lvl6pPr>
            <a:lvl7pPr marL="2939179" indent="-228212" defTabSz="914378" eaLnBrk="0" fontAlgn="base" hangingPunct="0">
              <a:spcBef>
                <a:spcPct val="30000"/>
              </a:spcBef>
              <a:spcAft>
                <a:spcPct val="0"/>
              </a:spcAft>
              <a:defRPr sz="1200">
                <a:solidFill>
                  <a:schemeClr val="tx1"/>
                </a:solidFill>
                <a:latin typeface="Arial" charset="0"/>
              </a:defRPr>
            </a:lvl7pPr>
            <a:lvl8pPr marL="3380286" indent="-228212" defTabSz="914378" eaLnBrk="0" fontAlgn="base" hangingPunct="0">
              <a:spcBef>
                <a:spcPct val="30000"/>
              </a:spcBef>
              <a:spcAft>
                <a:spcPct val="0"/>
              </a:spcAft>
              <a:defRPr sz="1200">
                <a:solidFill>
                  <a:schemeClr val="tx1"/>
                </a:solidFill>
                <a:latin typeface="Arial" charset="0"/>
              </a:defRPr>
            </a:lvl8pPr>
            <a:lvl9pPr marL="3821392" indent="-228212" defTabSz="91437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C4AB3B-C719-4A75-A88F-B4500A9B98A5}" type="datetime1">
              <a:rPr lang="fr-FR" altLang="fr-FR" smtClean="0">
                <a:ea typeface="ＭＳ Ｐゴシック" pitchFamily="34" charset="-128"/>
              </a:rPr>
              <a:pPr eaLnBrk="1" hangingPunct="1">
                <a:spcBef>
                  <a:spcPct val="0"/>
                </a:spcBef>
              </a:pPr>
              <a:t>24/05/2018</a:t>
            </a:fld>
            <a:endParaRPr lang="fr-FR" altLang="fr-FR" smtClean="0">
              <a:ea typeface="ＭＳ Ｐゴシック" pitchFamily="34" charset="-128"/>
            </a:endParaRP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78" eaLnBrk="0" hangingPunct="0">
              <a:spcBef>
                <a:spcPct val="30000"/>
              </a:spcBef>
              <a:defRPr sz="1200">
                <a:solidFill>
                  <a:schemeClr val="tx1"/>
                </a:solidFill>
                <a:latin typeface="Arial" charset="0"/>
              </a:defRPr>
            </a:lvl1pPr>
            <a:lvl2pPr marL="742836" indent="-284881" defTabSz="914378" eaLnBrk="0" hangingPunct="0">
              <a:spcBef>
                <a:spcPct val="30000"/>
              </a:spcBef>
              <a:defRPr sz="1200">
                <a:solidFill>
                  <a:schemeClr val="tx1"/>
                </a:solidFill>
                <a:latin typeface="Arial" charset="0"/>
              </a:defRPr>
            </a:lvl2pPr>
            <a:lvl3pPr marL="1142589" indent="-228212" defTabSz="914378" eaLnBrk="0" hangingPunct="0">
              <a:spcBef>
                <a:spcPct val="30000"/>
              </a:spcBef>
              <a:defRPr sz="1200">
                <a:solidFill>
                  <a:schemeClr val="tx1"/>
                </a:solidFill>
                <a:latin typeface="Arial" charset="0"/>
              </a:defRPr>
            </a:lvl3pPr>
            <a:lvl4pPr marL="1599011" indent="-228212" defTabSz="914378" eaLnBrk="0" hangingPunct="0">
              <a:spcBef>
                <a:spcPct val="30000"/>
              </a:spcBef>
              <a:defRPr sz="1200">
                <a:solidFill>
                  <a:schemeClr val="tx1"/>
                </a:solidFill>
                <a:latin typeface="Arial" charset="0"/>
              </a:defRPr>
            </a:lvl4pPr>
            <a:lvl5pPr marL="2056966" indent="-228212" defTabSz="914378" eaLnBrk="0" hangingPunct="0">
              <a:spcBef>
                <a:spcPct val="30000"/>
              </a:spcBef>
              <a:defRPr sz="1200">
                <a:solidFill>
                  <a:schemeClr val="tx1"/>
                </a:solidFill>
                <a:latin typeface="Arial" charset="0"/>
              </a:defRPr>
            </a:lvl5pPr>
            <a:lvl6pPr marL="2498073" indent="-228212" defTabSz="914378" eaLnBrk="0" fontAlgn="base" hangingPunct="0">
              <a:spcBef>
                <a:spcPct val="30000"/>
              </a:spcBef>
              <a:spcAft>
                <a:spcPct val="0"/>
              </a:spcAft>
              <a:defRPr sz="1200">
                <a:solidFill>
                  <a:schemeClr val="tx1"/>
                </a:solidFill>
                <a:latin typeface="Arial" charset="0"/>
              </a:defRPr>
            </a:lvl6pPr>
            <a:lvl7pPr marL="2939179" indent="-228212" defTabSz="914378" eaLnBrk="0" fontAlgn="base" hangingPunct="0">
              <a:spcBef>
                <a:spcPct val="30000"/>
              </a:spcBef>
              <a:spcAft>
                <a:spcPct val="0"/>
              </a:spcAft>
              <a:defRPr sz="1200">
                <a:solidFill>
                  <a:schemeClr val="tx1"/>
                </a:solidFill>
                <a:latin typeface="Arial" charset="0"/>
              </a:defRPr>
            </a:lvl7pPr>
            <a:lvl8pPr marL="3380286" indent="-228212" defTabSz="914378" eaLnBrk="0" fontAlgn="base" hangingPunct="0">
              <a:spcBef>
                <a:spcPct val="30000"/>
              </a:spcBef>
              <a:spcAft>
                <a:spcPct val="0"/>
              </a:spcAft>
              <a:defRPr sz="1200">
                <a:solidFill>
                  <a:schemeClr val="tx1"/>
                </a:solidFill>
                <a:latin typeface="Arial" charset="0"/>
              </a:defRPr>
            </a:lvl8pPr>
            <a:lvl9pPr marL="3821392" indent="-228212" defTabSz="91437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9247A0-C1C4-41F3-B50F-E18CB9EC4715}" type="slidenum">
              <a:rPr lang="fr-FR" altLang="fr-FR" smtClean="0">
                <a:ea typeface="ＭＳ Ｐゴシック" pitchFamily="34" charset="-128"/>
              </a:rPr>
              <a:pPr eaLnBrk="1" hangingPunct="1">
                <a:spcBef>
                  <a:spcPct val="0"/>
                </a:spcBef>
              </a:pPr>
              <a:t>3</a:t>
            </a:fld>
            <a:endParaRPr lang="fr-FR" altLang="fr-FR" smtClean="0">
              <a:ea typeface="ＭＳ Ｐゴシック" pitchFamily="34" charset="-128"/>
            </a:endParaRPr>
          </a:p>
        </p:txBody>
      </p:sp>
      <p:sp>
        <p:nvSpPr>
          <p:cNvPr id="41988" name="Rectangle 2"/>
          <p:cNvSpPr>
            <a:spLocks noGrp="1" noRot="1" noChangeAspect="1" noChangeArrowheads="1" noTextEdit="1"/>
          </p:cNvSpPr>
          <p:nvPr>
            <p:ph type="sldImg"/>
          </p:nvPr>
        </p:nvSpPr>
        <p:spPr>
          <a:xfrm>
            <a:off x="917575" y="744538"/>
            <a:ext cx="4962525" cy="3722687"/>
          </a:xfrm>
          <a:ln/>
        </p:spPr>
      </p:sp>
      <p:sp>
        <p:nvSpPr>
          <p:cNvPr id="41989" name="Espace réservé des commentaires 1"/>
          <p:cNvSpPr>
            <a:spLocks noGrp="1"/>
          </p:cNvSpPr>
          <p:nvPr/>
        </p:nvSpPr>
        <p:spPr bwMode="auto">
          <a:xfrm>
            <a:off x="905952" y="4714653"/>
            <a:ext cx="4985772" cy="44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endParaRPr lang="fr-FR" altLang="fr-FR"/>
          </a:p>
        </p:txBody>
      </p:sp>
      <p:sp>
        <p:nvSpPr>
          <p:cNvPr id="41990" name="ZoneTexte 1"/>
          <p:cNvSpPr txBox="1">
            <a:spLocks noChangeArrowheads="1"/>
          </p:cNvSpPr>
          <p:nvPr/>
        </p:nvSpPr>
        <p:spPr bwMode="auto">
          <a:xfrm>
            <a:off x="861870" y="4580698"/>
            <a:ext cx="4984252"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fr-FR" altLang="fr-FR">
              <a:ea typeface="ＭＳ Ｐゴシック" pitchFamily="34" charset="-128"/>
            </a:endParaRPr>
          </a:p>
          <a:p>
            <a:pPr eaLnBrk="1" hangingPunct="1">
              <a:spcBef>
                <a:spcPct val="0"/>
              </a:spcBef>
            </a:pPr>
            <a:endParaRPr lang="fr-FR" altLang="fr-FR">
              <a:ea typeface="ＭＳ Ｐゴシック" pitchFamily="34" charset="-128"/>
            </a:endParaRPr>
          </a:p>
        </p:txBody>
      </p:sp>
      <p:sp>
        <p:nvSpPr>
          <p:cNvPr id="2" name="Espace réservé des commentaires 1"/>
          <p:cNvSpPr>
            <a:spLocks noGrp="1"/>
          </p:cNvSpPr>
          <p:nvPr>
            <p:ph type="body" idx="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smtClean="0"/>
              <a:t>Objectif</a:t>
            </a:r>
            <a:r>
              <a:rPr lang="fr-FR" baseline="0" dirty="0" smtClean="0"/>
              <a:t> Les conditions (environnement de l’établissement) doivent être favorables pour le déploiement d’une telle démarche, d’une part; et d’autre part, une prise de conscience que cette démarche doit s’inscrire dans la stratégie de l’établissement et s’intégrer dans la politique d’amélioration continue de la qualité et de la sécurité. L’objectif, c’est de faire prendre conscience des enjeux et de la prise en compte des capacités de l’établissement dans cette entreprise dans une perspective durable et continue et donc de proposer le modèle dans une perspective de généralisation</a:t>
            </a:r>
          </a:p>
          <a:p>
            <a:endParaRPr lang="fr-FR" dirty="0"/>
          </a:p>
        </p:txBody>
      </p:sp>
      <p:sp>
        <p:nvSpPr>
          <p:cNvPr id="4" name="Espace réservé du numéro de diapositive 3"/>
          <p:cNvSpPr>
            <a:spLocks noGrp="1"/>
          </p:cNvSpPr>
          <p:nvPr>
            <p:ph type="sldNum" sz="quarter" idx="10"/>
          </p:nvPr>
        </p:nvSpPr>
        <p:spPr/>
        <p:txBody>
          <a:bodyPr/>
          <a:lstStyle/>
          <a:p>
            <a:pPr>
              <a:defRPr/>
            </a:pPr>
            <a:fld id="{55AE3C9A-16AD-44AB-865D-1F0603350BDE}" type="slidenum">
              <a:rPr lang="fr-FR" smtClean="0"/>
              <a:pPr>
                <a:defRPr/>
              </a:pPr>
              <a:t>14</a:t>
            </a:fld>
            <a:endParaRPr lang="fr-FR"/>
          </a:p>
        </p:txBody>
      </p:sp>
    </p:spTree>
    <p:extLst>
      <p:ext uri="{BB962C8B-B14F-4D97-AF65-F5344CB8AC3E}">
        <p14:creationId xmlns:p14="http://schemas.microsoft.com/office/powerpoint/2010/main" val="244791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lvl1pPr>
              <a:defRPr sz="2400">
                <a:solidFill>
                  <a:schemeClr val="tx1"/>
                </a:solidFill>
                <a:latin typeface="Arial" charset="0"/>
                <a:ea typeface="ＭＳ Ｐゴシック" pitchFamily="34" charset="-128"/>
              </a:defRPr>
            </a:lvl1pPr>
            <a:lvl2pPr marL="736865" indent="-283410">
              <a:defRPr sz="2400">
                <a:solidFill>
                  <a:schemeClr val="tx1"/>
                </a:solidFill>
                <a:latin typeface="Arial" charset="0"/>
                <a:ea typeface="ＭＳ Ｐゴシック" pitchFamily="34" charset="-128"/>
              </a:defRPr>
            </a:lvl2pPr>
            <a:lvl3pPr marL="1133637" indent="-226727">
              <a:defRPr sz="2400">
                <a:solidFill>
                  <a:schemeClr val="tx1"/>
                </a:solidFill>
                <a:latin typeface="Arial" charset="0"/>
                <a:ea typeface="ＭＳ Ｐゴシック" pitchFamily="34" charset="-128"/>
              </a:defRPr>
            </a:lvl3pPr>
            <a:lvl4pPr marL="1587092" indent="-226727">
              <a:defRPr sz="2400">
                <a:solidFill>
                  <a:schemeClr val="tx1"/>
                </a:solidFill>
                <a:latin typeface="Arial" charset="0"/>
                <a:ea typeface="ＭＳ Ｐゴシック" pitchFamily="34" charset="-128"/>
              </a:defRPr>
            </a:lvl4pPr>
            <a:lvl5pPr marL="2040547" indent="-226727">
              <a:defRPr sz="2400">
                <a:solidFill>
                  <a:schemeClr val="tx1"/>
                </a:solidFill>
                <a:latin typeface="Arial" charset="0"/>
                <a:ea typeface="ＭＳ Ｐゴシック" pitchFamily="34" charset="-128"/>
              </a:defRPr>
            </a:lvl5pPr>
            <a:lvl6pPr marL="2494002" indent="-226727" eaLnBrk="0" fontAlgn="base" hangingPunct="0">
              <a:spcBef>
                <a:spcPct val="0"/>
              </a:spcBef>
              <a:spcAft>
                <a:spcPct val="0"/>
              </a:spcAft>
              <a:defRPr sz="2400">
                <a:solidFill>
                  <a:schemeClr val="tx1"/>
                </a:solidFill>
                <a:latin typeface="Arial" charset="0"/>
                <a:ea typeface="ＭＳ Ｐゴシック" pitchFamily="34" charset="-128"/>
              </a:defRPr>
            </a:lvl6pPr>
            <a:lvl7pPr marL="2947457" indent="-226727" eaLnBrk="0" fontAlgn="base" hangingPunct="0">
              <a:spcBef>
                <a:spcPct val="0"/>
              </a:spcBef>
              <a:spcAft>
                <a:spcPct val="0"/>
              </a:spcAft>
              <a:defRPr sz="2400">
                <a:solidFill>
                  <a:schemeClr val="tx1"/>
                </a:solidFill>
                <a:latin typeface="Arial" charset="0"/>
                <a:ea typeface="ＭＳ Ｐゴシック" pitchFamily="34" charset="-128"/>
              </a:defRPr>
            </a:lvl7pPr>
            <a:lvl8pPr marL="3400912" indent="-226727" eaLnBrk="0" fontAlgn="base" hangingPunct="0">
              <a:spcBef>
                <a:spcPct val="0"/>
              </a:spcBef>
              <a:spcAft>
                <a:spcPct val="0"/>
              </a:spcAft>
              <a:defRPr sz="2400">
                <a:solidFill>
                  <a:schemeClr val="tx1"/>
                </a:solidFill>
                <a:latin typeface="Arial" charset="0"/>
                <a:ea typeface="ＭＳ Ｐゴシック" pitchFamily="34" charset="-128"/>
              </a:defRPr>
            </a:lvl8pPr>
            <a:lvl9pPr marL="3854366" indent="-226727" eaLnBrk="0" fontAlgn="base" hangingPunct="0">
              <a:spcBef>
                <a:spcPct val="0"/>
              </a:spcBef>
              <a:spcAft>
                <a:spcPct val="0"/>
              </a:spcAft>
              <a:defRPr sz="2400">
                <a:solidFill>
                  <a:schemeClr val="tx1"/>
                </a:solidFill>
                <a:latin typeface="Arial" charset="0"/>
                <a:ea typeface="ＭＳ Ｐゴシック" pitchFamily="34" charset="-128"/>
              </a:defRPr>
            </a:lvl9pPr>
          </a:lstStyle>
          <a:p>
            <a:fld id="{73C2B4C0-8ED6-4A5C-8535-14A56EDA3DBA}" type="datetime1">
              <a:rPr lang="fr-FR" sz="1200">
                <a:solidFill>
                  <a:srgbClr val="000000"/>
                </a:solidFill>
              </a:rPr>
              <a:pPr/>
              <a:t>24/05/2018</a:t>
            </a:fld>
            <a:endParaRPr lang="fr-FR" sz="1200">
              <a:solidFill>
                <a:srgbClr val="000000"/>
              </a:solidFill>
            </a:endParaRPr>
          </a:p>
        </p:txBody>
      </p:sp>
      <p:sp>
        <p:nvSpPr>
          <p:cNvPr id="56323" name="Rectangle 6"/>
          <p:cNvSpPr>
            <a:spLocks noGrp="1" noChangeArrowheads="1"/>
          </p:cNvSpPr>
          <p:nvPr>
            <p:ph type="ftr" sz="quarter" idx="4"/>
          </p:nvPr>
        </p:nvSpPr>
        <p:spPr>
          <a:noFill/>
        </p:spPr>
        <p:txBody>
          <a:bodyPr/>
          <a:lstStyle>
            <a:lvl1pPr>
              <a:defRPr sz="2400">
                <a:solidFill>
                  <a:schemeClr val="tx1"/>
                </a:solidFill>
                <a:latin typeface="Arial" charset="0"/>
                <a:ea typeface="ＭＳ Ｐゴシック" pitchFamily="34" charset="-128"/>
              </a:defRPr>
            </a:lvl1pPr>
            <a:lvl2pPr marL="736865" indent="-283410">
              <a:defRPr sz="2400">
                <a:solidFill>
                  <a:schemeClr val="tx1"/>
                </a:solidFill>
                <a:latin typeface="Arial" charset="0"/>
                <a:ea typeface="ＭＳ Ｐゴシック" pitchFamily="34" charset="-128"/>
              </a:defRPr>
            </a:lvl2pPr>
            <a:lvl3pPr marL="1133637" indent="-226727">
              <a:defRPr sz="2400">
                <a:solidFill>
                  <a:schemeClr val="tx1"/>
                </a:solidFill>
                <a:latin typeface="Arial" charset="0"/>
                <a:ea typeface="ＭＳ Ｐゴシック" pitchFamily="34" charset="-128"/>
              </a:defRPr>
            </a:lvl3pPr>
            <a:lvl4pPr marL="1587092" indent="-226727">
              <a:defRPr sz="2400">
                <a:solidFill>
                  <a:schemeClr val="tx1"/>
                </a:solidFill>
                <a:latin typeface="Arial" charset="0"/>
                <a:ea typeface="ＭＳ Ｐゴシック" pitchFamily="34" charset="-128"/>
              </a:defRPr>
            </a:lvl4pPr>
            <a:lvl5pPr marL="2040547" indent="-226727">
              <a:defRPr sz="2400">
                <a:solidFill>
                  <a:schemeClr val="tx1"/>
                </a:solidFill>
                <a:latin typeface="Arial" charset="0"/>
                <a:ea typeface="ＭＳ Ｐゴシック" pitchFamily="34" charset="-128"/>
              </a:defRPr>
            </a:lvl5pPr>
            <a:lvl6pPr marL="2494002" indent="-226727" eaLnBrk="0" fontAlgn="base" hangingPunct="0">
              <a:spcBef>
                <a:spcPct val="0"/>
              </a:spcBef>
              <a:spcAft>
                <a:spcPct val="0"/>
              </a:spcAft>
              <a:defRPr sz="2400">
                <a:solidFill>
                  <a:schemeClr val="tx1"/>
                </a:solidFill>
                <a:latin typeface="Arial" charset="0"/>
                <a:ea typeface="ＭＳ Ｐゴシック" pitchFamily="34" charset="-128"/>
              </a:defRPr>
            </a:lvl6pPr>
            <a:lvl7pPr marL="2947457" indent="-226727" eaLnBrk="0" fontAlgn="base" hangingPunct="0">
              <a:spcBef>
                <a:spcPct val="0"/>
              </a:spcBef>
              <a:spcAft>
                <a:spcPct val="0"/>
              </a:spcAft>
              <a:defRPr sz="2400">
                <a:solidFill>
                  <a:schemeClr val="tx1"/>
                </a:solidFill>
                <a:latin typeface="Arial" charset="0"/>
                <a:ea typeface="ＭＳ Ｐゴシック" pitchFamily="34" charset="-128"/>
              </a:defRPr>
            </a:lvl7pPr>
            <a:lvl8pPr marL="3400912" indent="-226727" eaLnBrk="0" fontAlgn="base" hangingPunct="0">
              <a:spcBef>
                <a:spcPct val="0"/>
              </a:spcBef>
              <a:spcAft>
                <a:spcPct val="0"/>
              </a:spcAft>
              <a:defRPr sz="2400">
                <a:solidFill>
                  <a:schemeClr val="tx1"/>
                </a:solidFill>
                <a:latin typeface="Arial" charset="0"/>
                <a:ea typeface="ＭＳ Ｐゴシック" pitchFamily="34" charset="-128"/>
              </a:defRPr>
            </a:lvl8pPr>
            <a:lvl9pPr marL="3854366" indent="-226727"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FR" sz="1200">
                <a:solidFill>
                  <a:srgbClr val="000000"/>
                </a:solidFill>
              </a:rPr>
              <a:t>Projet certification d'équipe</a:t>
            </a:r>
          </a:p>
        </p:txBody>
      </p:sp>
      <p:sp>
        <p:nvSpPr>
          <p:cNvPr id="5632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36865" indent="-283410">
              <a:defRPr sz="2400">
                <a:solidFill>
                  <a:schemeClr val="tx1"/>
                </a:solidFill>
                <a:latin typeface="Arial" charset="0"/>
                <a:ea typeface="ＭＳ Ｐゴシック" pitchFamily="34" charset="-128"/>
              </a:defRPr>
            </a:lvl2pPr>
            <a:lvl3pPr marL="1133637" indent="-226727">
              <a:defRPr sz="2400">
                <a:solidFill>
                  <a:schemeClr val="tx1"/>
                </a:solidFill>
                <a:latin typeface="Arial" charset="0"/>
                <a:ea typeface="ＭＳ Ｐゴシック" pitchFamily="34" charset="-128"/>
              </a:defRPr>
            </a:lvl3pPr>
            <a:lvl4pPr marL="1587092" indent="-226727">
              <a:defRPr sz="2400">
                <a:solidFill>
                  <a:schemeClr val="tx1"/>
                </a:solidFill>
                <a:latin typeface="Arial" charset="0"/>
                <a:ea typeface="ＭＳ Ｐゴシック" pitchFamily="34" charset="-128"/>
              </a:defRPr>
            </a:lvl4pPr>
            <a:lvl5pPr marL="2040547" indent="-226727">
              <a:defRPr sz="2400">
                <a:solidFill>
                  <a:schemeClr val="tx1"/>
                </a:solidFill>
                <a:latin typeface="Arial" charset="0"/>
                <a:ea typeface="ＭＳ Ｐゴシック" pitchFamily="34" charset="-128"/>
              </a:defRPr>
            </a:lvl5pPr>
            <a:lvl6pPr marL="2494002" indent="-226727" eaLnBrk="0" fontAlgn="base" hangingPunct="0">
              <a:spcBef>
                <a:spcPct val="0"/>
              </a:spcBef>
              <a:spcAft>
                <a:spcPct val="0"/>
              </a:spcAft>
              <a:defRPr sz="2400">
                <a:solidFill>
                  <a:schemeClr val="tx1"/>
                </a:solidFill>
                <a:latin typeface="Arial" charset="0"/>
                <a:ea typeface="ＭＳ Ｐゴシック" pitchFamily="34" charset="-128"/>
              </a:defRPr>
            </a:lvl6pPr>
            <a:lvl7pPr marL="2947457" indent="-226727" eaLnBrk="0" fontAlgn="base" hangingPunct="0">
              <a:spcBef>
                <a:spcPct val="0"/>
              </a:spcBef>
              <a:spcAft>
                <a:spcPct val="0"/>
              </a:spcAft>
              <a:defRPr sz="2400">
                <a:solidFill>
                  <a:schemeClr val="tx1"/>
                </a:solidFill>
                <a:latin typeface="Arial" charset="0"/>
                <a:ea typeface="ＭＳ Ｐゴシック" pitchFamily="34" charset="-128"/>
              </a:defRPr>
            </a:lvl7pPr>
            <a:lvl8pPr marL="3400912" indent="-226727" eaLnBrk="0" fontAlgn="base" hangingPunct="0">
              <a:spcBef>
                <a:spcPct val="0"/>
              </a:spcBef>
              <a:spcAft>
                <a:spcPct val="0"/>
              </a:spcAft>
              <a:defRPr sz="2400">
                <a:solidFill>
                  <a:schemeClr val="tx1"/>
                </a:solidFill>
                <a:latin typeface="Arial" charset="0"/>
                <a:ea typeface="ＭＳ Ｐゴシック" pitchFamily="34" charset="-128"/>
              </a:defRPr>
            </a:lvl8pPr>
            <a:lvl9pPr marL="3854366" indent="-226727" eaLnBrk="0" fontAlgn="base" hangingPunct="0">
              <a:spcBef>
                <a:spcPct val="0"/>
              </a:spcBef>
              <a:spcAft>
                <a:spcPct val="0"/>
              </a:spcAft>
              <a:defRPr sz="2400">
                <a:solidFill>
                  <a:schemeClr val="tx1"/>
                </a:solidFill>
                <a:latin typeface="Arial" charset="0"/>
                <a:ea typeface="ＭＳ Ｐゴシック" pitchFamily="34" charset="-128"/>
              </a:defRPr>
            </a:lvl9pPr>
          </a:lstStyle>
          <a:p>
            <a:fld id="{FD4A8931-7605-462E-9C72-B9D7E3FDBDDC}" type="slidenum">
              <a:rPr lang="fr-FR" sz="1200">
                <a:solidFill>
                  <a:srgbClr val="000000"/>
                </a:solidFill>
              </a:rPr>
              <a:pPr/>
              <a:t>15</a:t>
            </a:fld>
            <a:endParaRPr lang="fr-FR" sz="1200">
              <a:solidFill>
                <a:srgbClr val="000000"/>
              </a:solidFill>
            </a:endParaRPr>
          </a:p>
        </p:txBody>
      </p:sp>
      <p:sp>
        <p:nvSpPr>
          <p:cNvPr id="56325" name="Rectangle 7"/>
          <p:cNvSpPr txBox="1">
            <a:spLocks noGrp="1" noChangeArrowheads="1"/>
          </p:cNvSpPr>
          <p:nvPr/>
        </p:nvSpPr>
        <p:spPr bwMode="auto">
          <a:xfrm>
            <a:off x="3851597" y="9431647"/>
            <a:ext cx="2946078" cy="49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542" tIns="45773" rIns="91542" bIns="45773"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AAE95151-91A1-4C81-9A74-91E9F8A8D6ED}" type="slidenum">
              <a:rPr lang="fr-FR" sz="1200">
                <a:solidFill>
                  <a:srgbClr val="000000"/>
                </a:solidFill>
              </a:rPr>
              <a:pPr algn="r"/>
              <a:t>15</a:t>
            </a:fld>
            <a:endParaRPr lang="fr-FR" sz="1200">
              <a:solidFill>
                <a:srgbClr val="000000"/>
              </a:solidFill>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p:spPr>
        <p:txBody>
          <a:bodyPr/>
          <a:lstStyle/>
          <a:p>
            <a:pPr>
              <a:defRPr/>
            </a:pPr>
            <a:r>
              <a:rPr lang="fr-FR" altLang="fr-FR" sz="2000" dirty="0" smtClean="0"/>
              <a:t>L’équipe</a:t>
            </a:r>
          </a:p>
          <a:p>
            <a:pPr lvl="1">
              <a:defRPr/>
            </a:pPr>
            <a:r>
              <a:rPr lang="fr-FR" altLang="fr-FR" sz="1600" dirty="0" smtClean="0"/>
              <a:t>Médico-soignante à minima</a:t>
            </a:r>
          </a:p>
          <a:p>
            <a:pPr lvl="1">
              <a:defRPr/>
            </a:pPr>
            <a:r>
              <a:rPr lang="fr-FR" altLang="fr-FR" sz="1600" dirty="0" smtClean="0"/>
              <a:t>Taille de l’équipe à définir</a:t>
            </a:r>
          </a:p>
          <a:p>
            <a:pPr lvl="1">
              <a:defRPr/>
            </a:pPr>
            <a:r>
              <a:rPr lang="fr-FR" altLang="fr-FR" sz="1600" dirty="0" smtClean="0"/>
              <a:t>Enjeu collectif</a:t>
            </a:r>
          </a:p>
          <a:p>
            <a:pPr>
              <a:defRPr/>
            </a:pPr>
            <a:r>
              <a:rPr lang="fr-FR" altLang="fr-FR" sz="2000" dirty="0" smtClean="0"/>
              <a:t>Binôme</a:t>
            </a:r>
          </a:p>
          <a:p>
            <a:pPr marL="625475" lvl="1" indent="0">
              <a:defRPr/>
            </a:pPr>
            <a:r>
              <a:rPr lang="fr-FR" altLang="fr-FR" sz="1600" dirty="0" smtClean="0"/>
              <a:t>Deux référents de métiers différents membres de l’équipe (médico-soignant)</a:t>
            </a:r>
          </a:p>
          <a:p>
            <a:pPr marL="625475" lvl="1" indent="0">
              <a:defRPr/>
            </a:pPr>
            <a:r>
              <a:rPr lang="fr-FR" altLang="fr-FR" sz="1600" dirty="0" smtClean="0"/>
              <a:t>Chargé de suivre la mise en </a:t>
            </a:r>
            <a:r>
              <a:rPr lang="fr-FR" altLang="fr-FR" sz="1600" dirty="0" err="1" smtClean="0"/>
              <a:t>oeuvre</a:t>
            </a:r>
            <a:r>
              <a:rPr lang="fr-FR" altLang="fr-FR" sz="1600" dirty="0" smtClean="0"/>
              <a:t> du plan d’action au quotidien</a:t>
            </a:r>
          </a:p>
          <a:p>
            <a:pPr marL="625475" lvl="1" indent="0">
              <a:defRPr/>
            </a:pPr>
            <a:r>
              <a:rPr lang="fr-FR" altLang="fr-FR" sz="1600" dirty="0" smtClean="0"/>
              <a:t>Fonction d’alerte vis-à-vis de l’équipe et du facilitateur</a:t>
            </a:r>
          </a:p>
          <a:p>
            <a:pPr>
              <a:defRPr/>
            </a:pPr>
            <a:r>
              <a:rPr lang="fr-FR" altLang="fr-FR" sz="2000" dirty="0" smtClean="0"/>
              <a:t>COPIL</a:t>
            </a:r>
          </a:p>
          <a:p>
            <a:pPr lvl="1">
              <a:defRPr/>
            </a:pPr>
            <a:r>
              <a:rPr lang="fr-FR" altLang="fr-FR" sz="1600" dirty="0" smtClean="0"/>
              <a:t>Composé du binôme</a:t>
            </a:r>
          </a:p>
          <a:p>
            <a:pPr lvl="1">
              <a:defRPr/>
            </a:pPr>
            <a:r>
              <a:rPr lang="fr-FR" altLang="fr-FR" sz="1600" dirty="0" smtClean="0"/>
              <a:t>Représentants de l’équipe </a:t>
            </a:r>
          </a:p>
          <a:p>
            <a:pPr lvl="1">
              <a:defRPr/>
            </a:pPr>
            <a:r>
              <a:rPr lang="fr-FR" altLang="fr-FR" sz="1600" dirty="0" smtClean="0"/>
              <a:t>Représentants de l’équipe de direction</a:t>
            </a:r>
          </a:p>
          <a:p>
            <a:pPr lvl="1">
              <a:defRPr/>
            </a:pPr>
            <a:r>
              <a:rPr lang="fr-FR" altLang="fr-FR" sz="1600" dirty="0" smtClean="0"/>
              <a:t> +/- le facilitateur</a:t>
            </a:r>
          </a:p>
          <a:p>
            <a:pPr>
              <a:defRPr/>
            </a:pPr>
            <a:r>
              <a:rPr lang="fr-FR" altLang="fr-FR" sz="2000" dirty="0" smtClean="0"/>
              <a:t>Facilitateur</a:t>
            </a:r>
          </a:p>
          <a:p>
            <a:pPr marL="625475" lvl="1" indent="0">
              <a:defRPr/>
            </a:pPr>
            <a:r>
              <a:rPr lang="fr-FR" altLang="fr-FR" sz="1600" dirty="0" smtClean="0"/>
              <a:t>Expertise technique gestion projet /GDR</a:t>
            </a:r>
          </a:p>
          <a:p>
            <a:pPr marL="625475" lvl="1" indent="0">
              <a:defRPr/>
            </a:pPr>
            <a:r>
              <a:rPr lang="fr-FR" altLang="fr-FR" sz="1600" dirty="0" smtClean="0"/>
              <a:t>Accompagne, forme les équipes</a:t>
            </a:r>
          </a:p>
          <a:p>
            <a:pPr marL="625475" lvl="1" indent="0">
              <a:defRPr/>
            </a:pPr>
            <a:r>
              <a:rPr lang="fr-FR" altLang="fr-FR" sz="1600" dirty="0" smtClean="0"/>
              <a:t>suivi: indicateurs, réussite, travail réalisé , obstacle</a:t>
            </a:r>
            <a:endParaRPr lang="fr-FR"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admis que l’accompagnement du changement est facilité s’il existe des individus dont le rôle est d’aider à faciliter le processus de changement,</a:t>
            </a:r>
          </a:p>
          <a:p>
            <a:r>
              <a:rPr lang="fr-FR" dirty="0" smtClean="0"/>
              <a:t>Vous </a:t>
            </a:r>
            <a:r>
              <a:rPr lang="fr-FR" dirty="0"/>
              <a:t>êtes le témoin et le miroir de ce qui se passe dans le développement de l’équipe,</a:t>
            </a:r>
          </a:p>
          <a:p>
            <a:r>
              <a:rPr lang="fr-FR" dirty="0"/>
              <a:t>Que se soit le binôme ou les membres de l’équipe qui sont bien vite rattrapés par le quotidien, votre positionnement en retrait vous permet </a:t>
            </a:r>
          </a:p>
          <a:p>
            <a:pPr marL="171450" indent="-171450">
              <a:buFont typeface="Arial" panose="020B0604020202020204" pitchFamily="34" charset="0"/>
              <a:buChar char="•"/>
            </a:pPr>
            <a:r>
              <a:rPr lang="fr-FR" dirty="0"/>
              <a:t>D’une part de rendre visible les </a:t>
            </a:r>
            <a:r>
              <a:rPr lang="fr-FR" dirty="0" smtClean="0"/>
              <a:t>changements;</a:t>
            </a:r>
            <a:endParaRPr lang="fr-FR" dirty="0"/>
          </a:p>
          <a:p>
            <a:pPr marL="171450" indent="-171450">
              <a:buFont typeface="Arial" panose="020B0604020202020204" pitchFamily="34" charset="0"/>
              <a:buChar char="•"/>
            </a:pPr>
            <a:r>
              <a:rPr lang="fr-FR" dirty="0"/>
              <a:t>D’autre part de valoriser et donner du sens au </a:t>
            </a:r>
            <a:r>
              <a:rPr lang="fr-FR" dirty="0" smtClean="0"/>
              <a:t>projet;</a:t>
            </a:r>
            <a:endParaRPr lang="fr-FR"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dirty="0" smtClean="0"/>
              <a:t>De faciliter et favoriser le partage de l’information;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dirty="0" smtClean="0"/>
              <a:t>De fournir des conseils et des orientations.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r>
              <a:rPr lang="fr-FR" b="1" dirty="0" smtClean="0"/>
              <a:t>Votre intervention est avant tout auprès du binôme référent:</a:t>
            </a:r>
          </a:p>
          <a:p>
            <a:r>
              <a:rPr lang="fr-FR" dirty="0" smtClean="0"/>
              <a:t>• </a:t>
            </a:r>
            <a:r>
              <a:rPr lang="fr-FR" dirty="0"/>
              <a:t>Aide au rôle de gestion de </a:t>
            </a:r>
            <a:r>
              <a:rPr lang="fr-FR" dirty="0" smtClean="0"/>
              <a:t>projet;</a:t>
            </a:r>
            <a:endParaRPr lang="fr-FR" dirty="0"/>
          </a:p>
          <a:p>
            <a:pPr marL="171450" indent="-171450">
              <a:buFont typeface="Arial" panose="020B0604020202020204" pitchFamily="34" charset="0"/>
              <a:buChar char="•"/>
            </a:pPr>
            <a:r>
              <a:rPr lang="fr-FR" dirty="0"/>
              <a:t>Assiste le cas échéant à la mise en place de </a:t>
            </a:r>
            <a:r>
              <a:rPr lang="fr-FR" dirty="0" smtClean="0"/>
              <a:t>réunions;</a:t>
            </a:r>
            <a:endParaRPr lang="fr-FR" dirty="0"/>
          </a:p>
          <a:p>
            <a:pPr marL="0" indent="0">
              <a:buFont typeface="Arial" panose="020B0604020202020204" pitchFamily="34" charset="0"/>
              <a:buNone/>
            </a:pPr>
            <a:r>
              <a:rPr lang="fr-FR" dirty="0"/>
              <a:t>• Personne de contact pour les </a:t>
            </a:r>
            <a:r>
              <a:rPr lang="fr-FR" dirty="0" smtClean="0"/>
              <a:t>questions éventuelles;</a:t>
            </a:r>
            <a:r>
              <a:rPr lang="fr-FR" dirty="0"/>
              <a:t/>
            </a:r>
            <a:br>
              <a:rPr lang="fr-FR" dirty="0"/>
            </a:br>
            <a:r>
              <a:rPr lang="fr-FR" dirty="0"/>
              <a:t>• Aide à identifier les </a:t>
            </a:r>
            <a:r>
              <a:rPr lang="fr-FR" dirty="0" smtClean="0"/>
              <a:t>ressources;</a:t>
            </a:r>
            <a:r>
              <a:rPr lang="fr-FR" dirty="0"/>
              <a:t/>
            </a:r>
            <a:br>
              <a:rPr lang="fr-FR" dirty="0"/>
            </a:br>
            <a:r>
              <a:rPr lang="fr-FR" dirty="0"/>
              <a:t>• Aide, lorsque cela est approprié, à documenter les résultats et les </a:t>
            </a:r>
            <a:r>
              <a:rPr lang="fr-FR" dirty="0" smtClean="0"/>
              <a:t>processus;</a:t>
            </a:r>
            <a:r>
              <a:rPr lang="fr-FR" dirty="0"/>
              <a:t/>
            </a:r>
            <a:br>
              <a:rPr lang="fr-FR" dirty="0"/>
            </a:br>
            <a:r>
              <a:rPr lang="fr-FR" dirty="0"/>
              <a:t>• Vérifier que les enquêtes sont analysées et que les résultats sont examinés en temps </a:t>
            </a:r>
            <a:r>
              <a:rPr lang="fr-FR" dirty="0" smtClean="0"/>
              <a:t>opportun;</a:t>
            </a:r>
            <a:endParaRPr lang="fr-FR" dirty="0"/>
          </a:p>
          <a:p>
            <a:pPr>
              <a:defRPr/>
            </a:pPr>
            <a:r>
              <a:rPr lang="fr-FR" dirty="0"/>
              <a:t>• Suivi </a:t>
            </a:r>
            <a:r>
              <a:rPr lang="fr-FR"/>
              <a:t>des </a:t>
            </a:r>
            <a:r>
              <a:rPr lang="fr-FR" smtClean="0"/>
              <a:t>progrès;</a:t>
            </a:r>
            <a:r>
              <a:rPr lang="fr-FR" dirty="0"/>
              <a:t/>
            </a:r>
            <a:br>
              <a:rPr lang="fr-FR" dirty="0"/>
            </a:br>
            <a:r>
              <a:rPr lang="fr-FR" dirty="0"/>
              <a:t>• Aide à diffuser les résultats et à partager </a:t>
            </a:r>
            <a:r>
              <a:rPr lang="fr-FR"/>
              <a:t>des </a:t>
            </a:r>
            <a:r>
              <a:rPr lang="fr-FR" smtClean="0"/>
              <a:t>histoires.</a:t>
            </a:r>
            <a:endParaRPr lang="en-US" altLang="en-US" dirty="0"/>
          </a:p>
          <a:p>
            <a:endParaRPr lang="fr-FR" dirty="0" smtClean="0"/>
          </a:p>
          <a:p>
            <a:r>
              <a:rPr lang="fr-FR" dirty="0" smtClean="0"/>
              <a:t>Vous </a:t>
            </a:r>
            <a:r>
              <a:rPr lang="fr-FR" dirty="0"/>
              <a:t>pouvez être amené à intervenir auprès de l’équipe lors de séquences d’animation, de formation, de mise en situation</a:t>
            </a:r>
          </a:p>
          <a:p>
            <a:endParaRPr lang="fr-FR" dirty="0"/>
          </a:p>
        </p:txBody>
      </p:sp>
      <p:sp>
        <p:nvSpPr>
          <p:cNvPr id="4" name="Espace réservé du numéro de diapositive 3"/>
          <p:cNvSpPr>
            <a:spLocks noGrp="1"/>
          </p:cNvSpPr>
          <p:nvPr>
            <p:ph type="sldNum" sz="quarter" idx="10"/>
          </p:nvPr>
        </p:nvSpPr>
        <p:spPr/>
        <p:txBody>
          <a:bodyPr/>
          <a:lstStyle/>
          <a:p>
            <a:pPr>
              <a:defRPr/>
            </a:pPr>
            <a:fld id="{01F8E1E4-42E9-4671-AE5E-F8E661E2E5E7}" type="slidenum">
              <a:rPr lang="fr-FR" smtClean="0">
                <a:solidFill>
                  <a:prstClr val="black"/>
                </a:solidFill>
              </a:rPr>
              <a:pPr>
                <a:defRPr/>
              </a:pPr>
              <a:t>16</a:t>
            </a:fld>
            <a:endParaRPr lang="fr-FR">
              <a:solidFill>
                <a:prstClr val="black"/>
              </a:solidFill>
            </a:endParaRPr>
          </a:p>
        </p:txBody>
      </p:sp>
      <p:sp>
        <p:nvSpPr>
          <p:cNvPr id="5" name="Espace réservé de l'en-tête 4"/>
          <p:cNvSpPr>
            <a:spLocks noGrp="1"/>
          </p:cNvSpPr>
          <p:nvPr>
            <p:ph type="hdr" sz="quarter" idx="11"/>
          </p:nvPr>
        </p:nvSpPr>
        <p:spPr/>
        <p:txBody>
          <a:bodyPr/>
          <a:lstStyle/>
          <a:p>
            <a:pPr>
              <a:defRPr/>
            </a:pPr>
            <a:r>
              <a:rPr lang="fr-FR" dirty="0" smtClean="0">
                <a:solidFill>
                  <a:prstClr val="black"/>
                </a:solidFill>
              </a:rPr>
              <a:t>Guide de bonnes pratiques du facilitateur– Rôle et mission </a:t>
            </a:r>
            <a:endParaRPr lang="fr-FR" dirty="0">
              <a:solidFill>
                <a:prstClr val="black"/>
              </a:solidFill>
            </a:endParaRPr>
          </a:p>
        </p:txBody>
      </p:sp>
      <p:sp>
        <p:nvSpPr>
          <p:cNvPr id="6" name="ZoneTexte 5"/>
          <p:cNvSpPr txBox="1"/>
          <p:nvPr/>
        </p:nvSpPr>
        <p:spPr>
          <a:xfrm>
            <a:off x="359268" y="3676549"/>
            <a:ext cx="1276151" cy="400110"/>
          </a:xfrm>
          <a:prstGeom prst="rect">
            <a:avLst/>
          </a:prstGeom>
          <a:noFill/>
        </p:spPr>
        <p:txBody>
          <a:bodyPr wrap="square" rtlCol="0">
            <a:spAutoFit/>
          </a:bodyPr>
          <a:lstStyle/>
          <a:p>
            <a:r>
              <a:rPr lang="fr-FR" sz="1000" b="1" dirty="0">
                <a:solidFill>
                  <a:prstClr val="black"/>
                </a:solidFill>
                <a:latin typeface="Arial" pitchFamily="34" charset="0"/>
              </a:rPr>
              <a:t>Défis de la facilitation</a:t>
            </a:r>
          </a:p>
        </p:txBody>
      </p:sp>
      <p:sp>
        <p:nvSpPr>
          <p:cNvPr id="7" name="ZoneTexte 6"/>
          <p:cNvSpPr txBox="1"/>
          <p:nvPr/>
        </p:nvSpPr>
        <p:spPr>
          <a:xfrm>
            <a:off x="330827" y="4246752"/>
            <a:ext cx="1528624" cy="2292935"/>
          </a:xfrm>
          <a:prstGeom prst="rect">
            <a:avLst/>
          </a:prstGeom>
          <a:noFill/>
        </p:spPr>
        <p:txBody>
          <a:bodyPr wrap="square" rtlCol="0">
            <a:spAutoFit/>
          </a:bodyPr>
          <a:lstStyle/>
          <a:p>
            <a:pPr marL="171450" indent="-171450">
              <a:buFont typeface="Arial" panose="020B0604020202020204" pitchFamily="34" charset="0"/>
              <a:buChar char="•"/>
            </a:pPr>
            <a:r>
              <a:rPr lang="fr-FR" sz="1100" dirty="0" smtClean="0">
                <a:solidFill>
                  <a:prstClr val="black"/>
                </a:solidFill>
              </a:rPr>
              <a:t>Ne pas faire à la place de…</a:t>
            </a:r>
            <a:endParaRPr lang="fr-FR" sz="1100" dirty="0">
              <a:solidFill>
                <a:prstClr val="black"/>
              </a:solidFill>
            </a:endParaRPr>
          </a:p>
          <a:p>
            <a:pPr marL="171450" indent="-171450">
              <a:buFont typeface="Arial" panose="020B0604020202020204" pitchFamily="34" charset="0"/>
              <a:buChar char="•"/>
            </a:pPr>
            <a:r>
              <a:rPr lang="fr-FR" sz="1100" dirty="0">
                <a:solidFill>
                  <a:prstClr val="black"/>
                </a:solidFill>
              </a:rPr>
              <a:t>Se concentrer exclusivement sur le processus plutôt que sur le </a:t>
            </a:r>
            <a:r>
              <a:rPr lang="fr-FR" sz="1100" dirty="0" smtClean="0">
                <a:solidFill>
                  <a:prstClr val="black"/>
                </a:solidFill>
              </a:rPr>
              <a:t>contenu</a:t>
            </a:r>
          </a:p>
          <a:p>
            <a:pPr marL="171450" indent="-171450">
              <a:buFont typeface="Arial" panose="020B0604020202020204" pitchFamily="34" charset="0"/>
              <a:buChar char="•"/>
            </a:pPr>
            <a:r>
              <a:rPr lang="fr-FR" sz="1100" dirty="0">
                <a:solidFill>
                  <a:prstClr val="black"/>
                </a:solidFill>
              </a:rPr>
              <a:t>Aider </a:t>
            </a:r>
            <a:r>
              <a:rPr lang="fr-FR" sz="1100" dirty="0" smtClean="0">
                <a:solidFill>
                  <a:prstClr val="black"/>
                </a:solidFill>
              </a:rPr>
              <a:t>le binôme référent et l’équipe </a:t>
            </a:r>
            <a:r>
              <a:rPr lang="fr-FR" sz="1100" dirty="0">
                <a:solidFill>
                  <a:prstClr val="black"/>
                </a:solidFill>
              </a:rPr>
              <a:t>à se développer afin de pouvoir travailler en fin de compte sans </a:t>
            </a:r>
            <a:r>
              <a:rPr lang="fr-FR" sz="1100" dirty="0" smtClean="0">
                <a:solidFill>
                  <a:prstClr val="black"/>
                </a:solidFill>
              </a:rPr>
              <a:t>facilitation</a:t>
            </a:r>
            <a:endParaRPr lang="fr-FR" sz="1100" dirty="0">
              <a:solidFill>
                <a:prstClr val="black"/>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419" y="967496"/>
            <a:ext cx="406326" cy="734425"/>
          </a:xfrm>
          <a:prstGeom prst="rect">
            <a:avLst/>
          </a:prstGeom>
        </p:spPr>
      </p:pic>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45727" y="3491173"/>
            <a:ext cx="347923" cy="104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98659" y="6890469"/>
            <a:ext cx="1447682" cy="954107"/>
          </a:xfrm>
          <a:prstGeom prst="rect">
            <a:avLst/>
          </a:prstGeom>
          <a:noFill/>
        </p:spPr>
        <p:txBody>
          <a:bodyPr wrap="square" rtlCol="0">
            <a:spAutoFit/>
          </a:bodyPr>
          <a:lstStyle/>
          <a:p>
            <a:r>
              <a:rPr lang="fr-FR" sz="1400" b="1" dirty="0" smtClean="0">
                <a:solidFill>
                  <a:prstClr val="black"/>
                </a:solidFill>
              </a:rPr>
              <a:t>Finalités: agir comme agent de changement</a:t>
            </a:r>
            <a:endParaRPr lang="fr-FR" sz="1400" b="1" dirty="0">
              <a:solidFill>
                <a:prstClr val="black"/>
              </a:solidFill>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75087" y="424273"/>
            <a:ext cx="413643" cy="51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0946" y="324663"/>
            <a:ext cx="288321" cy="614837"/>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6772" y="296573"/>
            <a:ext cx="304652" cy="649662"/>
          </a:xfrm>
          <a:prstGeom prst="rect">
            <a:avLst/>
          </a:prstGeom>
        </p:spPr>
      </p:pic>
    </p:spTree>
    <p:extLst>
      <p:ext uri="{BB962C8B-B14F-4D97-AF65-F5344CB8AC3E}">
        <p14:creationId xmlns:p14="http://schemas.microsoft.com/office/powerpoint/2010/main" val="57063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xfrm>
            <a:off x="1919525" y="999158"/>
            <a:ext cx="4583593" cy="8181014"/>
          </a:xfrm>
          <a:noFill/>
        </p:spPr>
        <p:txBody>
          <a:bodyPr/>
          <a:lstStyle/>
          <a:p>
            <a:pPr algn="just">
              <a:defRPr/>
            </a:pPr>
            <a:r>
              <a:rPr lang="fr-FR" altLang="fr-FR" dirty="0" smtClean="0"/>
              <a:t>	</a:t>
            </a:r>
            <a:r>
              <a:rPr lang="fr-FR" altLang="fr-FR" sz="1100" dirty="0" smtClean="0"/>
              <a:t>Binôme</a:t>
            </a:r>
          </a:p>
          <a:p>
            <a:pPr algn="just"/>
            <a:r>
              <a:rPr lang="fr-FR" sz="1100" dirty="0" smtClean="0"/>
              <a:t>  Chaque </a:t>
            </a:r>
            <a:r>
              <a:rPr lang="fr-FR" sz="1100" dirty="0"/>
              <a:t>fois que cela a été possible, le binôme </a:t>
            </a:r>
            <a:r>
              <a:rPr lang="fr-FR" sz="1100" dirty="0" smtClean="0"/>
              <a:t>est </a:t>
            </a:r>
            <a:r>
              <a:rPr lang="fr-FR" sz="1100" dirty="0"/>
              <a:t>constitué d’un médecin et </a:t>
            </a:r>
            <a:r>
              <a:rPr lang="fr-FR" sz="1100" dirty="0" smtClean="0"/>
              <a:t>du cadre de service. Il n’est pas du tout exclu, d’associer éventuellement en plus, d’autres professionnels ressources </a:t>
            </a:r>
            <a:r>
              <a:rPr lang="fr-FR" sz="1100" dirty="0"/>
              <a:t>au sein de l’équipe </a:t>
            </a:r>
            <a:r>
              <a:rPr lang="fr-FR" sz="1100" dirty="0" smtClean="0"/>
              <a:t>soignante, </a:t>
            </a:r>
          </a:p>
          <a:p>
            <a:pPr algn="just"/>
            <a:r>
              <a:rPr lang="fr-FR" sz="1100" dirty="0"/>
              <a:t>Dans ce cas, ce qui est important, c’est de bien définir les rôles afin d’éviter la dilution de la responsabilité du projet.</a:t>
            </a:r>
          </a:p>
          <a:p>
            <a:pPr algn="just"/>
            <a:r>
              <a:rPr lang="fr-FR" sz="1100" dirty="0"/>
              <a:t>Le binôme </a:t>
            </a:r>
            <a:r>
              <a:rPr lang="fr-FR" sz="1100" dirty="0" smtClean="0"/>
              <a:t>est volontaire </a:t>
            </a:r>
            <a:r>
              <a:rPr lang="fr-FR" sz="1100" dirty="0"/>
              <a:t>et identifié dès la phase d’initialisation du </a:t>
            </a:r>
            <a:r>
              <a:rPr lang="fr-FR" sz="1100" dirty="0" smtClean="0"/>
              <a:t>programme.</a:t>
            </a:r>
          </a:p>
          <a:p>
            <a:endParaRPr lang="fr-FR" dirty="0">
              <a:latin typeface="Arial" charset="0"/>
            </a:endParaRPr>
          </a:p>
          <a:p>
            <a:endParaRPr lang="fr-FR" dirty="0" smtClean="0">
              <a:latin typeface="Arial" charset="0"/>
            </a:endParaRPr>
          </a:p>
        </p:txBody>
      </p:sp>
      <p:sp>
        <p:nvSpPr>
          <p:cNvPr id="57348"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36865" indent="-283410">
              <a:defRPr sz="2400">
                <a:solidFill>
                  <a:schemeClr val="tx1"/>
                </a:solidFill>
                <a:latin typeface="Arial" charset="0"/>
                <a:ea typeface="ＭＳ Ｐゴシック" pitchFamily="34" charset="-128"/>
              </a:defRPr>
            </a:lvl2pPr>
            <a:lvl3pPr marL="1133637" indent="-226727">
              <a:defRPr sz="2400">
                <a:solidFill>
                  <a:schemeClr val="tx1"/>
                </a:solidFill>
                <a:latin typeface="Arial" charset="0"/>
                <a:ea typeface="ＭＳ Ｐゴシック" pitchFamily="34" charset="-128"/>
              </a:defRPr>
            </a:lvl3pPr>
            <a:lvl4pPr marL="1587092" indent="-226727">
              <a:defRPr sz="2400">
                <a:solidFill>
                  <a:schemeClr val="tx1"/>
                </a:solidFill>
                <a:latin typeface="Arial" charset="0"/>
                <a:ea typeface="ＭＳ Ｐゴシック" pitchFamily="34" charset="-128"/>
              </a:defRPr>
            </a:lvl4pPr>
            <a:lvl5pPr marL="2040547" indent="-226727">
              <a:defRPr sz="2400">
                <a:solidFill>
                  <a:schemeClr val="tx1"/>
                </a:solidFill>
                <a:latin typeface="Arial" charset="0"/>
                <a:ea typeface="ＭＳ Ｐゴシック" pitchFamily="34" charset="-128"/>
              </a:defRPr>
            </a:lvl5pPr>
            <a:lvl6pPr marL="2494002" indent="-226727" eaLnBrk="0" fontAlgn="base" hangingPunct="0">
              <a:spcBef>
                <a:spcPct val="0"/>
              </a:spcBef>
              <a:spcAft>
                <a:spcPct val="0"/>
              </a:spcAft>
              <a:defRPr sz="2400">
                <a:solidFill>
                  <a:schemeClr val="tx1"/>
                </a:solidFill>
                <a:latin typeface="Arial" charset="0"/>
                <a:ea typeface="ＭＳ Ｐゴシック" pitchFamily="34" charset="-128"/>
              </a:defRPr>
            </a:lvl6pPr>
            <a:lvl7pPr marL="2947457" indent="-226727" eaLnBrk="0" fontAlgn="base" hangingPunct="0">
              <a:spcBef>
                <a:spcPct val="0"/>
              </a:spcBef>
              <a:spcAft>
                <a:spcPct val="0"/>
              </a:spcAft>
              <a:defRPr sz="2400">
                <a:solidFill>
                  <a:schemeClr val="tx1"/>
                </a:solidFill>
                <a:latin typeface="Arial" charset="0"/>
                <a:ea typeface="ＭＳ Ｐゴシック" pitchFamily="34" charset="-128"/>
              </a:defRPr>
            </a:lvl7pPr>
            <a:lvl8pPr marL="3400912" indent="-226727" eaLnBrk="0" fontAlgn="base" hangingPunct="0">
              <a:spcBef>
                <a:spcPct val="0"/>
              </a:spcBef>
              <a:spcAft>
                <a:spcPct val="0"/>
              </a:spcAft>
              <a:defRPr sz="2400">
                <a:solidFill>
                  <a:schemeClr val="tx1"/>
                </a:solidFill>
                <a:latin typeface="Arial" charset="0"/>
                <a:ea typeface="ＭＳ Ｐゴシック" pitchFamily="34" charset="-128"/>
              </a:defRPr>
            </a:lvl8pPr>
            <a:lvl9pPr marL="3854366" indent="-226727" eaLnBrk="0" fontAlgn="base" hangingPunct="0">
              <a:spcBef>
                <a:spcPct val="0"/>
              </a:spcBef>
              <a:spcAft>
                <a:spcPct val="0"/>
              </a:spcAft>
              <a:defRPr sz="2400">
                <a:solidFill>
                  <a:schemeClr val="tx1"/>
                </a:solidFill>
                <a:latin typeface="Arial" charset="0"/>
                <a:ea typeface="ＭＳ Ｐゴシック" pitchFamily="34" charset="-128"/>
              </a:defRPr>
            </a:lvl9pPr>
          </a:lstStyle>
          <a:p>
            <a:fld id="{688B889A-98E5-4E0F-AC82-34F88603A827}" type="slidenum">
              <a:rPr lang="fr-FR" sz="1200">
                <a:solidFill>
                  <a:prstClr val="black"/>
                </a:solidFill>
              </a:rPr>
              <a:pPr/>
              <a:t>17</a:t>
            </a:fld>
            <a:endParaRPr lang="fr-FR" sz="1200">
              <a:solidFill>
                <a:prstClr val="black"/>
              </a:solidFill>
            </a:endParaRPr>
          </a:p>
        </p:txBody>
      </p:sp>
      <p:sp>
        <p:nvSpPr>
          <p:cNvPr id="2" name="ZoneTexte 1"/>
          <p:cNvSpPr txBox="1"/>
          <p:nvPr/>
        </p:nvSpPr>
        <p:spPr>
          <a:xfrm>
            <a:off x="180004" y="3499229"/>
            <a:ext cx="1528624" cy="461665"/>
          </a:xfrm>
          <a:prstGeom prst="rect">
            <a:avLst/>
          </a:prstGeom>
          <a:solidFill>
            <a:schemeClr val="bg2">
              <a:lumMod val="60000"/>
              <a:lumOff val="40000"/>
            </a:schemeClr>
          </a:solidFill>
        </p:spPr>
        <p:txBody>
          <a:bodyPr wrap="square" rtlCol="0">
            <a:spAutoFit/>
          </a:bodyPr>
          <a:lstStyle/>
          <a:p>
            <a:pPr algn="ctr"/>
            <a:r>
              <a:rPr lang="fr-FR" sz="1200" dirty="0" smtClean="0">
                <a:solidFill>
                  <a:prstClr val="black"/>
                </a:solidFill>
              </a:rPr>
              <a:t>Comment les choisir?</a:t>
            </a:r>
            <a:endParaRPr lang="fr-FR" sz="1200" dirty="0">
              <a:solidFill>
                <a:prstClr val="black"/>
              </a:solidFill>
            </a:endParaRPr>
          </a:p>
        </p:txBody>
      </p:sp>
      <p:sp>
        <p:nvSpPr>
          <p:cNvPr id="3" name="ZoneTexte 2"/>
          <p:cNvSpPr txBox="1"/>
          <p:nvPr/>
        </p:nvSpPr>
        <p:spPr>
          <a:xfrm>
            <a:off x="180004" y="4016939"/>
            <a:ext cx="1528624" cy="2606786"/>
          </a:xfrm>
          <a:prstGeom prst="rect">
            <a:avLst/>
          </a:prstGeom>
          <a:noFill/>
        </p:spPr>
        <p:txBody>
          <a:bodyPr wrap="square" rtlCol="0">
            <a:spAutoFit/>
          </a:bodyPr>
          <a:lstStyle/>
          <a:p>
            <a:pPr marL="171450" indent="-171450" algn="just">
              <a:buFont typeface="Arial" panose="020B0604020202020204" pitchFamily="34" charset="0"/>
              <a:buChar char="•"/>
            </a:pPr>
            <a:r>
              <a:rPr lang="fr-FR" sz="1000" dirty="0" smtClean="0">
                <a:solidFill>
                  <a:prstClr val="black"/>
                </a:solidFill>
              </a:rPr>
              <a:t>Ils sont motivés pour mener de front leur travail au quotidien et le projet pacte</a:t>
            </a:r>
          </a:p>
          <a:p>
            <a:pPr marL="171450" indent="-171450" algn="just">
              <a:buFont typeface="Arial" panose="020B0604020202020204" pitchFamily="34" charset="0"/>
              <a:buChar char="•"/>
            </a:pPr>
            <a:r>
              <a:rPr lang="fr-FR" sz="1000" dirty="0" smtClean="0">
                <a:solidFill>
                  <a:prstClr val="black"/>
                </a:solidFill>
              </a:rPr>
              <a:t>Ils sont reconnus comme leader</a:t>
            </a:r>
          </a:p>
          <a:p>
            <a:pPr marL="171450" indent="-171450" algn="just">
              <a:buFont typeface="Arial" panose="020B0604020202020204" pitchFamily="34" charset="0"/>
              <a:buChar char="•"/>
            </a:pPr>
            <a:r>
              <a:rPr lang="fr-FR" sz="1000" dirty="0" smtClean="0">
                <a:solidFill>
                  <a:prstClr val="black"/>
                </a:solidFill>
              </a:rPr>
              <a:t>Ils s’engagent sur les 2 ans à venir </a:t>
            </a:r>
          </a:p>
          <a:p>
            <a:pPr marL="171450" indent="-171450" algn="just">
              <a:buFont typeface="Arial" panose="020B0604020202020204" pitchFamily="34" charset="0"/>
              <a:buChar char="•"/>
            </a:pPr>
            <a:r>
              <a:rPr lang="fr-FR" sz="1000" dirty="0" smtClean="0">
                <a:solidFill>
                  <a:prstClr val="black"/>
                </a:solidFill>
              </a:rPr>
              <a:t>Ils sont prêts eux-mêmes à travailler en équipe et à porter les valeurs de Pacte à travers leurs actions et comportements</a:t>
            </a:r>
          </a:p>
          <a:p>
            <a:pPr marL="171450" indent="-171450">
              <a:buFont typeface="Arial" panose="020B0604020202020204" pitchFamily="34" charset="0"/>
              <a:buChar char="•"/>
            </a:pPr>
            <a:endParaRPr lang="fr-FR" sz="1000" dirty="0">
              <a:solidFill>
                <a:prstClr val="black"/>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419" y="967496"/>
            <a:ext cx="406326" cy="734425"/>
          </a:xfrm>
          <a:prstGeom prst="rect">
            <a:avLst/>
          </a:prstGeom>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3424708"/>
            <a:ext cx="347923" cy="104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au 3"/>
          <p:cNvGraphicFramePr>
            <a:graphicFrameLocks noGrp="1"/>
          </p:cNvGraphicFramePr>
          <p:nvPr>
            <p:extLst>
              <p:ext uri="{D42A27DB-BD31-4B8C-83A1-F6EECF244321}">
                <p14:modId xmlns:p14="http://schemas.microsoft.com/office/powerpoint/2010/main" val="1139443601"/>
              </p:ext>
            </p:extLst>
          </p:nvPr>
        </p:nvGraphicFramePr>
        <p:xfrm>
          <a:off x="2019074" y="3749006"/>
          <a:ext cx="4531784" cy="4692569"/>
        </p:xfrm>
        <a:graphic>
          <a:graphicData uri="http://schemas.openxmlformats.org/drawingml/2006/table">
            <a:tbl>
              <a:tblPr firstRow="1" bandRow="1">
                <a:tableStyleId>{93296810-A885-4BE3-A3E7-6D5BEEA58F35}</a:tableStyleId>
              </a:tblPr>
              <a:tblGrid>
                <a:gridCol w="2265892"/>
                <a:gridCol w="2265892"/>
              </a:tblGrid>
              <a:tr h="541537">
                <a:tc>
                  <a:txBody>
                    <a:bodyPr/>
                    <a:lstStyle/>
                    <a:p>
                      <a:r>
                        <a:rPr lang="fr-FR" sz="2300" dirty="0" smtClean="0"/>
                        <a:t>Illustration</a:t>
                      </a:r>
                      <a:r>
                        <a:rPr lang="fr-FR" sz="2300" baseline="0" dirty="0" smtClean="0"/>
                        <a:t> activité du facilitateur</a:t>
                      </a:r>
                      <a:endParaRPr lang="fr-FR" sz="2300" dirty="0"/>
                    </a:p>
                  </a:txBody>
                  <a:tcPr marL="62617" marR="62617" marT="66765" marB="66765"/>
                </a:tc>
                <a:tc>
                  <a:txBody>
                    <a:bodyPr/>
                    <a:lstStyle/>
                    <a:p>
                      <a:r>
                        <a:rPr lang="fr-FR" sz="2300" dirty="0" smtClean="0"/>
                        <a:t>Illustration champs du binôme</a:t>
                      </a:r>
                      <a:endParaRPr lang="fr-FR" sz="2300" dirty="0"/>
                    </a:p>
                  </a:txBody>
                  <a:tcPr marL="62617" marR="62617" marT="66765" marB="66765"/>
                </a:tc>
              </a:tr>
              <a:tr h="1198540">
                <a:tc>
                  <a:txBody>
                    <a:bodyPr/>
                    <a:lstStyle/>
                    <a:p>
                      <a:pPr algn="just"/>
                      <a:r>
                        <a:rPr lang="fr-FR" sz="1500" dirty="0" smtClean="0">
                          <a:latin typeface="Arial" panose="020B0604020202020204" pitchFamily="34" charset="0"/>
                          <a:cs typeface="Arial" panose="020B0604020202020204" pitchFamily="34" charset="0"/>
                        </a:rPr>
                        <a:t>Echange avec le binôme sur la</a:t>
                      </a:r>
                      <a:r>
                        <a:rPr lang="fr-FR" sz="1500" baseline="0" dirty="0" smtClean="0">
                          <a:latin typeface="Arial" panose="020B0604020202020204" pitchFamily="34" charset="0"/>
                          <a:cs typeface="Arial" panose="020B0604020202020204" pitchFamily="34" charset="0"/>
                        </a:rPr>
                        <a:t> motivation du problème, en vérifie le </a:t>
                      </a:r>
                      <a:r>
                        <a:rPr lang="fr-FR" sz="1500" dirty="0" smtClean="0">
                          <a:latin typeface="Arial" panose="020B0604020202020204" pitchFamily="34" charset="0"/>
                          <a:cs typeface="Arial" panose="020B0604020202020204" pitchFamily="34" charset="0"/>
                        </a:rPr>
                        <a:t>caractère fédérateur</a:t>
                      </a:r>
                      <a:r>
                        <a:rPr lang="fr-FR" sz="1500" baseline="0" dirty="0" smtClean="0">
                          <a:latin typeface="Arial" panose="020B0604020202020204" pitchFamily="34" charset="0"/>
                          <a:cs typeface="Arial" panose="020B0604020202020204" pitchFamily="34" charset="0"/>
                        </a:rPr>
                        <a:t> et aide le binôme référent à s’assurer que la composition de l’équipe est adaptée</a:t>
                      </a:r>
                      <a:endParaRPr lang="fr-FR" sz="1500" dirty="0">
                        <a:latin typeface="Arial" panose="020B0604020202020204" pitchFamily="34" charset="0"/>
                        <a:cs typeface="Arial" panose="020B0604020202020204" pitchFamily="34" charset="0"/>
                      </a:endParaRPr>
                    </a:p>
                  </a:txBody>
                  <a:tcPr marL="62617" marR="62617" marT="66765" marB="66765"/>
                </a:tc>
                <a:tc>
                  <a:txBody>
                    <a:bodyPr/>
                    <a:lstStyle/>
                    <a:p>
                      <a:r>
                        <a:rPr lang="fr-FR" sz="1500" dirty="0" smtClean="0">
                          <a:latin typeface="Arial" panose="020B0604020202020204" pitchFamily="34" charset="0"/>
                          <a:cs typeface="Arial" panose="020B0604020202020204" pitchFamily="34" charset="0"/>
                        </a:rPr>
                        <a:t>Choisi</a:t>
                      </a:r>
                      <a:r>
                        <a:rPr lang="fr-FR" sz="1500" baseline="0" dirty="0" smtClean="0">
                          <a:latin typeface="Arial" panose="020B0604020202020204" pitchFamily="34" charset="0"/>
                          <a:cs typeface="Arial" panose="020B0604020202020204" pitchFamily="34" charset="0"/>
                        </a:rPr>
                        <a:t> le </a:t>
                      </a:r>
                      <a:r>
                        <a:rPr lang="fr-FR" sz="1500" baseline="0" dirty="0" err="1" smtClean="0">
                          <a:latin typeface="Arial" panose="020B0604020202020204" pitchFamily="34" charset="0"/>
                          <a:cs typeface="Arial" panose="020B0604020202020204" pitchFamily="34" charset="0"/>
                        </a:rPr>
                        <a:t>problèmeen</a:t>
                      </a:r>
                      <a:r>
                        <a:rPr lang="fr-FR" sz="1500" baseline="0" dirty="0" smtClean="0">
                          <a:latin typeface="Arial" panose="020B0604020202020204" pitchFamily="34" charset="0"/>
                          <a:cs typeface="Arial" panose="020B0604020202020204" pitchFamily="34" charset="0"/>
                        </a:rPr>
                        <a:t> collaboration avec les professionnels</a:t>
                      </a:r>
                    </a:p>
                    <a:p>
                      <a:pPr marL="0" marR="0" indent="0" algn="l" defTabSz="914400" rtl="0" eaLnBrk="0" fontAlgn="base" latinLnBrk="0" hangingPunct="0">
                        <a:lnSpc>
                          <a:spcPct val="100000"/>
                        </a:lnSpc>
                        <a:spcBef>
                          <a:spcPct val="0"/>
                        </a:spcBef>
                        <a:spcAft>
                          <a:spcPct val="0"/>
                        </a:spcAft>
                        <a:buClrTx/>
                        <a:buSzTx/>
                        <a:buFontTx/>
                        <a:buNone/>
                        <a:tabLst/>
                        <a:defRPr/>
                      </a:pPr>
                      <a:r>
                        <a:rPr lang="fr-FR" sz="1500" dirty="0" smtClean="0">
                          <a:latin typeface="Arial" panose="020B0604020202020204" pitchFamily="34" charset="0"/>
                          <a:cs typeface="Arial" panose="020B0604020202020204" pitchFamily="34" charset="0"/>
                        </a:rPr>
                        <a:t>Compose</a:t>
                      </a:r>
                      <a:r>
                        <a:rPr lang="fr-FR" sz="1500" baseline="0" dirty="0" smtClean="0">
                          <a:latin typeface="Arial" panose="020B0604020202020204" pitchFamily="34" charset="0"/>
                          <a:cs typeface="Arial" panose="020B0604020202020204" pitchFamily="34" charset="0"/>
                        </a:rPr>
                        <a:t> l’équipe</a:t>
                      </a:r>
                      <a:endParaRPr lang="fr-FR" sz="1500" dirty="0" smtClean="0">
                        <a:latin typeface="Arial" panose="020B0604020202020204" pitchFamily="34" charset="0"/>
                        <a:cs typeface="Arial" panose="020B0604020202020204" pitchFamily="34" charset="0"/>
                      </a:endParaRPr>
                    </a:p>
                  </a:txBody>
                  <a:tcPr marL="62617" marR="62617" marT="66765" marB="66765"/>
                </a:tc>
              </a:tr>
              <a:tr h="1201768">
                <a:tc>
                  <a:txBody>
                    <a:bodyPr/>
                    <a:lstStyle/>
                    <a:p>
                      <a:pPr marL="171450" indent="-171450">
                        <a:buFont typeface="Arial" panose="020B0604020202020204" pitchFamily="34" charset="0"/>
                        <a:buChar char="•"/>
                      </a:pPr>
                      <a:r>
                        <a:rPr lang="fr-FR" sz="1800" dirty="0" smtClean="0"/>
                        <a:t>Vérifie que les règles édictées pour l’organisation du CRM Santé sont respectées</a:t>
                      </a:r>
                    </a:p>
                    <a:p>
                      <a:pPr marL="171450" indent="-171450">
                        <a:buFont typeface="Arial" panose="020B0604020202020204" pitchFamily="34" charset="0"/>
                        <a:buChar char="•"/>
                      </a:pPr>
                      <a:r>
                        <a:rPr lang="fr-FR" sz="1800" dirty="0" smtClean="0"/>
                        <a:t> Anime le CRM Santé</a:t>
                      </a:r>
                      <a:r>
                        <a:rPr lang="fr-FR" sz="1800" baseline="0" dirty="0" smtClean="0"/>
                        <a:t> et rédige la synthèse</a:t>
                      </a:r>
                      <a:endParaRPr lang="fr-FR" sz="1800" dirty="0"/>
                    </a:p>
                  </a:txBody>
                  <a:tcPr marL="62617" marR="62617" marT="66765" marB="66765"/>
                </a:tc>
                <a:tc>
                  <a:txBody>
                    <a:bodyPr/>
                    <a:lstStyle/>
                    <a:p>
                      <a:pPr marL="171450" indent="-171450">
                        <a:buFont typeface="Arial" panose="020B0604020202020204" pitchFamily="34" charset="0"/>
                        <a:buChar char="•"/>
                      </a:pPr>
                      <a:r>
                        <a:rPr lang="fr-FR" sz="1800" smtClean="0"/>
                        <a:t>Informe et explique le CRM Santé</a:t>
                      </a:r>
                      <a:r>
                        <a:rPr lang="fr-FR" sz="1800" baseline="0" smtClean="0"/>
                        <a:t> auprès de </a:t>
                      </a:r>
                      <a:r>
                        <a:rPr lang="fr-FR" sz="1800" smtClean="0"/>
                        <a:t>l’équipe</a:t>
                      </a:r>
                    </a:p>
                    <a:p>
                      <a:pPr marL="171450" indent="-171450">
                        <a:buFont typeface="Arial" panose="020B0604020202020204" pitchFamily="34" charset="0"/>
                        <a:buChar char="•"/>
                      </a:pPr>
                      <a:r>
                        <a:rPr lang="fr-FR" sz="1800" smtClean="0"/>
                        <a:t>Planifie</a:t>
                      </a:r>
                      <a:r>
                        <a:rPr lang="fr-FR" sz="1800" baseline="0" smtClean="0"/>
                        <a:t> l’organisation de/des séances</a:t>
                      </a:r>
                    </a:p>
                    <a:p>
                      <a:pPr marL="171450" indent="-171450">
                        <a:buFont typeface="Arial" panose="020B0604020202020204" pitchFamily="34" charset="0"/>
                        <a:buChar char="•"/>
                      </a:pPr>
                      <a:r>
                        <a:rPr lang="fr-FR" sz="1800" baseline="0" smtClean="0"/>
                        <a:t>Participe en tant que membres de l’équipe</a:t>
                      </a:r>
                      <a:endParaRPr lang="fr-FR" sz="1800" dirty="0"/>
                    </a:p>
                  </a:txBody>
                  <a:tcPr marL="62617" marR="62617" marT="66765" marB="66765"/>
                </a:tc>
              </a:tr>
              <a:tr h="667649">
                <a:tc>
                  <a:txBody>
                    <a:bodyPr/>
                    <a:lstStyle/>
                    <a:p>
                      <a:r>
                        <a:rPr lang="fr-FR" sz="1800" kern="1200" dirty="0" smtClean="0">
                          <a:solidFill>
                            <a:schemeClr val="dk1"/>
                          </a:solidFill>
                          <a:latin typeface="+mn-lt"/>
                          <a:ea typeface="+mn-ea"/>
                          <a:cs typeface="+mn-cs"/>
                        </a:rPr>
                        <a:t>Forme le binôme référent aux méthodes et outils Pacte</a:t>
                      </a:r>
                      <a:endParaRPr lang="fr-FR" sz="1800" kern="1200" dirty="0">
                        <a:solidFill>
                          <a:schemeClr val="dk1"/>
                        </a:solidFill>
                        <a:latin typeface="+mn-lt"/>
                        <a:ea typeface="+mn-ea"/>
                        <a:cs typeface="+mn-cs"/>
                      </a:endParaRPr>
                    </a:p>
                  </a:txBody>
                  <a:tcPr marL="62617" marR="62617" marT="66765" marB="66765"/>
                </a:tc>
                <a:tc>
                  <a:txBody>
                    <a:bodyPr/>
                    <a:lstStyle/>
                    <a:p>
                      <a:r>
                        <a:rPr lang="fr-FR" sz="1800" kern="1200" dirty="0" smtClean="0">
                          <a:solidFill>
                            <a:schemeClr val="dk1"/>
                          </a:solidFill>
                          <a:latin typeface="+mn-lt"/>
                          <a:ea typeface="+mn-ea"/>
                          <a:cs typeface="+mn-cs"/>
                        </a:rPr>
                        <a:t>Choisit dans la boite à outils en fonction des objectifs d’amélioration</a:t>
                      </a:r>
                      <a:endParaRPr lang="fr-FR" sz="1800" kern="1200" dirty="0">
                        <a:solidFill>
                          <a:schemeClr val="dk1"/>
                        </a:solidFill>
                        <a:latin typeface="+mn-lt"/>
                        <a:ea typeface="+mn-ea"/>
                        <a:cs typeface="+mn-cs"/>
                      </a:endParaRPr>
                    </a:p>
                  </a:txBody>
                  <a:tcPr marL="62617" marR="62617" marT="66765" marB="66765"/>
                </a:tc>
              </a:tr>
              <a:tr h="541537">
                <a:tc>
                  <a:txBody>
                    <a:bodyPr/>
                    <a:lstStyle/>
                    <a:p>
                      <a:r>
                        <a:rPr lang="fr-FR" sz="1800" kern="1200" dirty="0" smtClean="0">
                          <a:solidFill>
                            <a:schemeClr val="dk1"/>
                          </a:solidFill>
                          <a:latin typeface="+mn-lt"/>
                          <a:ea typeface="+mn-ea"/>
                          <a:cs typeface="+mn-cs"/>
                        </a:rPr>
                        <a:t>Rend</a:t>
                      </a:r>
                      <a:r>
                        <a:rPr lang="fr-FR" sz="1800" kern="1200" baseline="0" dirty="0" smtClean="0">
                          <a:solidFill>
                            <a:schemeClr val="dk1"/>
                          </a:solidFill>
                          <a:latin typeface="+mn-lt"/>
                          <a:ea typeface="+mn-ea"/>
                          <a:cs typeface="+mn-cs"/>
                        </a:rPr>
                        <a:t> compte à la direction </a:t>
                      </a:r>
                      <a:endParaRPr lang="fr-FR" sz="1800" kern="1200" dirty="0">
                        <a:solidFill>
                          <a:schemeClr val="dk1"/>
                        </a:solidFill>
                        <a:latin typeface="+mn-lt"/>
                        <a:ea typeface="+mn-ea"/>
                        <a:cs typeface="+mn-cs"/>
                      </a:endParaRPr>
                    </a:p>
                  </a:txBody>
                  <a:tcPr marL="62617" marR="62617" marT="66765" marB="66765"/>
                </a:tc>
                <a:tc>
                  <a:txBody>
                    <a:bodyPr/>
                    <a:lstStyle/>
                    <a:p>
                      <a:r>
                        <a:rPr lang="fr-FR" sz="1800" kern="1200" dirty="0" smtClean="0">
                          <a:solidFill>
                            <a:schemeClr val="dk1"/>
                          </a:solidFill>
                          <a:latin typeface="+mn-lt"/>
                          <a:ea typeface="+mn-ea"/>
                          <a:cs typeface="+mn-cs"/>
                        </a:rPr>
                        <a:t>Rend compte</a:t>
                      </a:r>
                      <a:r>
                        <a:rPr lang="fr-FR" sz="1800" kern="1200" baseline="0" dirty="0" smtClean="0">
                          <a:solidFill>
                            <a:schemeClr val="dk1"/>
                          </a:solidFill>
                          <a:latin typeface="+mn-lt"/>
                          <a:ea typeface="+mn-ea"/>
                          <a:cs typeface="+mn-cs"/>
                        </a:rPr>
                        <a:t> à l’équipe</a:t>
                      </a:r>
                      <a:endParaRPr lang="fr-FR" sz="1800" kern="1200" dirty="0">
                        <a:solidFill>
                          <a:schemeClr val="dk1"/>
                        </a:solidFill>
                        <a:latin typeface="+mn-lt"/>
                        <a:ea typeface="+mn-ea"/>
                        <a:cs typeface="+mn-cs"/>
                      </a:endParaRPr>
                    </a:p>
                  </a:txBody>
                  <a:tcPr marL="62617" marR="62617" marT="66765" marB="66765"/>
                </a:tc>
              </a:tr>
              <a:tr h="541537">
                <a:tc>
                  <a:txBody>
                    <a:bodyPr/>
                    <a:lstStyle/>
                    <a:p>
                      <a:r>
                        <a:rPr lang="fr-FR" sz="1800" kern="1200" dirty="0" smtClean="0">
                          <a:solidFill>
                            <a:schemeClr val="dk1"/>
                          </a:solidFill>
                          <a:latin typeface="+mn-lt"/>
                          <a:ea typeface="+mn-ea"/>
                          <a:cs typeface="+mn-cs"/>
                        </a:rPr>
                        <a:t>Facilite le dialogue,</a:t>
                      </a:r>
                      <a:r>
                        <a:rPr lang="fr-FR" sz="1800" kern="1200" baseline="0" dirty="0" smtClean="0">
                          <a:solidFill>
                            <a:schemeClr val="dk1"/>
                          </a:solidFill>
                          <a:latin typeface="+mn-lt"/>
                          <a:ea typeface="+mn-ea"/>
                          <a:cs typeface="+mn-cs"/>
                        </a:rPr>
                        <a:t> l’expression </a:t>
                      </a:r>
                      <a:endParaRPr lang="fr-FR" sz="1800" kern="1200" dirty="0">
                        <a:solidFill>
                          <a:schemeClr val="dk1"/>
                        </a:solidFill>
                        <a:latin typeface="+mn-lt"/>
                        <a:ea typeface="+mn-ea"/>
                        <a:cs typeface="+mn-cs"/>
                      </a:endParaRPr>
                    </a:p>
                  </a:txBody>
                  <a:tcPr marL="62617" marR="62617" marT="66765" marB="66765"/>
                </a:tc>
                <a:tc>
                  <a:txBody>
                    <a:bodyPr/>
                    <a:lstStyle/>
                    <a:p>
                      <a:r>
                        <a:rPr lang="fr-FR" sz="1800" kern="1200" smtClean="0">
                          <a:solidFill>
                            <a:schemeClr val="dk1"/>
                          </a:solidFill>
                          <a:latin typeface="+mn-lt"/>
                          <a:ea typeface="+mn-ea"/>
                          <a:cs typeface="+mn-cs"/>
                        </a:rPr>
                        <a:t>Arbitre et décide</a:t>
                      </a:r>
                      <a:endParaRPr lang="fr-FR" sz="1800" kern="1200" dirty="0">
                        <a:solidFill>
                          <a:schemeClr val="dk1"/>
                        </a:solidFill>
                        <a:latin typeface="+mn-lt"/>
                        <a:ea typeface="+mn-ea"/>
                        <a:cs typeface="+mn-cs"/>
                      </a:endParaRPr>
                    </a:p>
                  </a:txBody>
                  <a:tcPr marL="62617" marR="62617" marT="66765" marB="66765"/>
                </a:tc>
              </a:tr>
            </a:tbl>
          </a:graphicData>
        </a:graphic>
      </p:graphicFrame>
      <p:sp>
        <p:nvSpPr>
          <p:cNvPr id="10" name="Espace réservé de l'en-tête 4"/>
          <p:cNvSpPr>
            <a:spLocks noGrp="1"/>
          </p:cNvSpPr>
          <p:nvPr>
            <p:ph type="hdr" sz="quarter"/>
          </p:nvPr>
        </p:nvSpPr>
        <p:spPr>
          <a:xfrm>
            <a:off x="1" y="0"/>
            <a:ext cx="2945586" cy="493783"/>
          </a:xfrm>
        </p:spPr>
        <p:txBody>
          <a:bodyPr/>
          <a:lstStyle/>
          <a:p>
            <a:pPr>
              <a:defRPr/>
            </a:pPr>
            <a:r>
              <a:rPr lang="fr-FR" dirty="0" smtClean="0">
                <a:solidFill>
                  <a:prstClr val="black"/>
                </a:solidFill>
              </a:rPr>
              <a:t>Guide de bonnes pratiques du facilitateur– le binôme</a:t>
            </a:r>
            <a:endParaRPr lang="fr-F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937176" y="757191"/>
            <a:ext cx="4583593" cy="8181014"/>
          </a:xfrm>
        </p:spPr>
        <p:txBody>
          <a:bodyPr/>
          <a:lstStyle/>
          <a:p>
            <a:r>
              <a:rPr lang="fr-FR" dirty="0" smtClean="0"/>
              <a:t>  </a:t>
            </a:r>
            <a:r>
              <a:rPr lang="fr-FR" sz="1000" dirty="0"/>
              <a:t>1</a:t>
            </a:r>
            <a:r>
              <a:rPr lang="fr-FR" sz="1100" dirty="0" smtClean="0"/>
              <a:t>. Préparer le terrain</a:t>
            </a:r>
          </a:p>
          <a:p>
            <a:r>
              <a:rPr lang="fr-FR" sz="1100" dirty="0" smtClean="0"/>
              <a:t>   2. Aider à la décision</a:t>
            </a:r>
          </a:p>
          <a:p>
            <a:r>
              <a:rPr lang="fr-FR" sz="1100" dirty="0" smtClean="0"/>
              <a:t>   3. Veiller au bon déroulement</a:t>
            </a:r>
          </a:p>
          <a:p>
            <a:r>
              <a:rPr lang="fr-FR" sz="1100" dirty="0" smtClean="0"/>
              <a:t>   4. Soutenir la consolidation</a:t>
            </a:r>
          </a:p>
          <a:p>
            <a:r>
              <a:rPr lang="fr-FR" dirty="0" smtClean="0"/>
              <a:t>       </a:t>
            </a:r>
            <a:r>
              <a:rPr lang="fr-FR" sz="1000" b="1" dirty="0" smtClean="0">
                <a:solidFill>
                  <a:schemeClr val="accent2"/>
                </a:solidFill>
              </a:rPr>
              <a:t>Passons en revue chaque phase</a:t>
            </a: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endParaRPr lang="fr-FR" sz="1000" b="1" dirty="0">
              <a:solidFill>
                <a:schemeClr val="accent2"/>
              </a:solidFill>
            </a:endParaRPr>
          </a:p>
          <a:p>
            <a:endParaRPr lang="fr-FR" sz="1000" b="1" dirty="0" smtClean="0">
              <a:solidFill>
                <a:schemeClr val="accent2"/>
              </a:solidFill>
            </a:endParaRPr>
          </a:p>
          <a:p>
            <a:r>
              <a:rPr lang="fr-FR" sz="1000" b="1" dirty="0" smtClean="0">
                <a:solidFill>
                  <a:schemeClr val="accent2"/>
                </a:solidFill>
              </a:rPr>
              <a:t>		</a:t>
            </a:r>
            <a:endParaRPr lang="fr-FR" sz="1000" b="1" dirty="0">
              <a:solidFill>
                <a:schemeClr val="accent2"/>
              </a:solidFill>
            </a:endParaRPr>
          </a:p>
        </p:txBody>
      </p:sp>
      <p:sp>
        <p:nvSpPr>
          <p:cNvPr id="4" name="Espace réservé du numéro de diapositive 3"/>
          <p:cNvSpPr>
            <a:spLocks noGrp="1"/>
          </p:cNvSpPr>
          <p:nvPr>
            <p:ph type="sldNum" sz="quarter" idx="10"/>
          </p:nvPr>
        </p:nvSpPr>
        <p:spPr>
          <a:xfrm>
            <a:off x="6505396" y="9432859"/>
            <a:ext cx="292279" cy="493781"/>
          </a:xfrm>
        </p:spPr>
        <p:txBody>
          <a:bodyPr/>
          <a:lstStyle/>
          <a:p>
            <a:pPr>
              <a:defRPr/>
            </a:pPr>
            <a:fld id="{01F8E1E4-42E9-4671-AE5E-F8E661E2E5E7}" type="slidenum">
              <a:rPr lang="fr-FR" smtClean="0"/>
              <a:pPr>
                <a:defRPr/>
              </a:pPr>
              <a:t>18</a:t>
            </a:fld>
            <a:endParaRPr lang="fr-FR" dirty="0"/>
          </a:p>
        </p:txBody>
      </p:sp>
      <p:sp>
        <p:nvSpPr>
          <p:cNvPr id="5" name="Espace réservé de l'en-tête 4"/>
          <p:cNvSpPr>
            <a:spLocks noGrp="1"/>
          </p:cNvSpPr>
          <p:nvPr>
            <p:ph type="hdr" sz="quarter" idx="11"/>
          </p:nvPr>
        </p:nvSpPr>
        <p:spPr>
          <a:xfrm>
            <a:off x="1" y="0"/>
            <a:ext cx="3349526" cy="493783"/>
          </a:xfrm>
        </p:spPr>
        <p:txBody>
          <a:bodyPr/>
          <a:lstStyle/>
          <a:p>
            <a:pPr>
              <a:defRPr/>
            </a:pPr>
            <a:r>
              <a:rPr lang="fr-FR" dirty="0" smtClean="0"/>
              <a:t>Guide de bonnes pratiques du facilitateur– Macro planning du projet</a:t>
            </a:r>
            <a:endParaRPr lang="fr-FR" dirty="0"/>
          </a:p>
        </p:txBody>
      </p:sp>
      <p:sp>
        <p:nvSpPr>
          <p:cNvPr id="6" name="Rectangle 5"/>
          <p:cNvSpPr/>
          <p:nvPr/>
        </p:nvSpPr>
        <p:spPr>
          <a:xfrm>
            <a:off x="21054" y="4022445"/>
            <a:ext cx="1849160" cy="5001369"/>
          </a:xfrm>
          <a:prstGeom prst="rect">
            <a:avLst/>
          </a:prstGeom>
          <a:ln>
            <a:solidFill>
              <a:schemeClr val="accent1">
                <a:lumMod val="50000"/>
              </a:schemeClr>
            </a:solidFill>
          </a:ln>
        </p:spPr>
        <p:txBody>
          <a:bodyPr wrap="square">
            <a:spAutoFit/>
          </a:bodyPr>
          <a:lstStyle/>
          <a:p>
            <a:r>
              <a:rPr lang="fr-FR" sz="1100" dirty="0" smtClean="0"/>
              <a:t>Le programme Pacte vise à sécuriser la prise en charge du patient en améliorant les processus des équipes de soins.</a:t>
            </a:r>
            <a:r>
              <a:rPr lang="fr-FR" sz="1100" dirty="0"/>
              <a:t/>
            </a:r>
            <a:br>
              <a:rPr lang="fr-FR" sz="1100" dirty="0"/>
            </a:br>
            <a:r>
              <a:rPr lang="fr-FR" sz="1100" b="1" dirty="0"/>
              <a:t>Les principales activités sont les suivantes:</a:t>
            </a:r>
            <a:br>
              <a:rPr lang="fr-FR" sz="1100" b="1" dirty="0"/>
            </a:br>
            <a:r>
              <a:rPr lang="fr-FR" sz="1100" b="1" dirty="0" smtClean="0"/>
              <a:t>- </a:t>
            </a:r>
            <a:r>
              <a:rPr lang="fr-FR" sz="1100" dirty="0" smtClean="0"/>
              <a:t>Identifier </a:t>
            </a:r>
            <a:r>
              <a:rPr lang="fr-FR" sz="1100" dirty="0"/>
              <a:t>un problème récurrent ou une opportunité d'amélioration</a:t>
            </a:r>
            <a:br>
              <a:rPr lang="fr-FR" sz="1100" dirty="0"/>
            </a:br>
            <a:r>
              <a:rPr lang="fr-FR" sz="1100" dirty="0" smtClean="0"/>
              <a:t>- </a:t>
            </a:r>
            <a:r>
              <a:rPr lang="fr-FR" sz="1100" dirty="0"/>
              <a:t>E</a:t>
            </a:r>
            <a:r>
              <a:rPr lang="fr-FR" sz="1100" dirty="0" smtClean="0"/>
              <a:t>valuer le fonctionnement de l’équipe</a:t>
            </a:r>
            <a:r>
              <a:rPr lang="fr-FR" sz="1100" dirty="0"/>
              <a:t/>
            </a:r>
            <a:br>
              <a:rPr lang="fr-FR" sz="1100" dirty="0"/>
            </a:br>
            <a:r>
              <a:rPr lang="fr-FR" sz="1100" dirty="0" smtClean="0"/>
              <a:t>- Étudier le </a:t>
            </a:r>
            <a:r>
              <a:rPr lang="fr-FR" sz="1100" dirty="0"/>
              <a:t>processus </a:t>
            </a:r>
            <a:r>
              <a:rPr lang="fr-FR" sz="1100" dirty="0" smtClean="0"/>
              <a:t>en prenant en compte le facteur humain et organisationnel et identifier les situations à risque</a:t>
            </a:r>
            <a:r>
              <a:rPr lang="fr-FR" sz="1100" dirty="0"/>
              <a:t/>
            </a:r>
            <a:br>
              <a:rPr lang="fr-FR" sz="1100" dirty="0"/>
            </a:br>
            <a:r>
              <a:rPr lang="fr-FR" sz="1100" dirty="0" smtClean="0"/>
              <a:t>- Mettre </a:t>
            </a:r>
            <a:r>
              <a:rPr lang="fr-FR" sz="1100" dirty="0"/>
              <a:t>en œuvre des interventions visant à </a:t>
            </a:r>
            <a:r>
              <a:rPr lang="fr-FR" sz="1100" dirty="0" smtClean="0"/>
              <a:t>améliorer le fonctionnement de l’équipe et agir sur les situations à risque</a:t>
            </a:r>
            <a:r>
              <a:rPr lang="fr-FR" sz="1100" dirty="0"/>
              <a:t/>
            </a:r>
            <a:br>
              <a:rPr lang="fr-FR" sz="1100" dirty="0"/>
            </a:br>
            <a:r>
              <a:rPr lang="fr-FR" sz="1100" dirty="0" smtClean="0"/>
              <a:t>- Suivre et mesurer l’impact des interventions</a:t>
            </a:r>
            <a:r>
              <a:rPr lang="fr-FR" sz="1100" dirty="0"/>
              <a:t/>
            </a:r>
            <a:br>
              <a:rPr lang="fr-FR" sz="1100" dirty="0"/>
            </a:br>
            <a:r>
              <a:rPr lang="fr-FR" sz="1100" dirty="0" smtClean="0"/>
              <a:t>- Soutenir </a:t>
            </a:r>
            <a:r>
              <a:rPr lang="fr-FR" sz="1100" dirty="0"/>
              <a:t>les changements positifs</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6650" y="3416641"/>
            <a:ext cx="250004" cy="75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541" y="2649948"/>
            <a:ext cx="684536" cy="928235"/>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1656718121"/>
              </p:ext>
            </p:extLst>
          </p:nvPr>
        </p:nvGraphicFramePr>
        <p:xfrm>
          <a:off x="2060151" y="2439641"/>
          <a:ext cx="4531784" cy="5897564"/>
        </p:xfrm>
        <a:graphic>
          <a:graphicData uri="http://schemas.openxmlformats.org/drawingml/2006/table">
            <a:tbl>
              <a:tblPr firstRow="1" bandRow="1">
                <a:tableStyleId>{21E4AEA4-8DFA-4A89-87EB-49C32662AFE0}</a:tableStyleId>
              </a:tblPr>
              <a:tblGrid>
                <a:gridCol w="1510595"/>
                <a:gridCol w="1510595"/>
                <a:gridCol w="1510595"/>
              </a:tblGrid>
              <a:tr h="623139">
                <a:tc>
                  <a:txBody>
                    <a:bodyPr/>
                    <a:lstStyle/>
                    <a:p>
                      <a:pPr algn="ctr"/>
                      <a:r>
                        <a:rPr lang="fr-FR" sz="1600" dirty="0" smtClean="0">
                          <a:latin typeface="Arial" panose="020B0604020202020204" pitchFamily="34" charset="0"/>
                          <a:cs typeface="Arial" panose="020B0604020202020204" pitchFamily="34" charset="0"/>
                        </a:rPr>
                        <a:t>Phase 1 Diagnostic</a:t>
                      </a:r>
                      <a:endParaRPr lang="fr-FR" sz="1600" b="1" dirty="0">
                        <a:latin typeface="Arial" panose="020B0604020202020204" pitchFamily="34" charset="0"/>
                        <a:cs typeface="Arial" panose="020B0604020202020204" pitchFamily="34" charset="0"/>
                      </a:endParaRPr>
                    </a:p>
                  </a:txBody>
                  <a:tcPr marL="62617" marR="62617" marT="66765" marB="66765"/>
                </a:tc>
                <a:tc>
                  <a:txBody>
                    <a:bodyPr/>
                    <a:lstStyle/>
                    <a:p>
                      <a:r>
                        <a:rPr lang="fr-FR" sz="1600" dirty="0" smtClean="0">
                          <a:latin typeface="Arial" panose="020B0604020202020204" pitchFamily="34" charset="0"/>
                          <a:cs typeface="Arial" panose="020B0604020202020204" pitchFamily="34" charset="0"/>
                        </a:rPr>
                        <a:t>Phase 2 mise en œuvre et suivi</a:t>
                      </a:r>
                      <a:endParaRPr lang="fr-FR" sz="1600" b="1" dirty="0">
                        <a:latin typeface="Arial" panose="020B0604020202020204" pitchFamily="34" charset="0"/>
                        <a:cs typeface="Arial" panose="020B0604020202020204" pitchFamily="34" charset="0"/>
                      </a:endParaRPr>
                    </a:p>
                  </a:txBody>
                  <a:tcPr marL="62617" marR="62617" marT="66765" marB="66765"/>
                </a:tc>
                <a:tc>
                  <a:txBody>
                    <a:bodyPr/>
                    <a:lstStyle/>
                    <a:p>
                      <a:r>
                        <a:rPr lang="fr-FR" sz="1600" dirty="0" smtClean="0">
                          <a:latin typeface="Arial" panose="020B0604020202020204" pitchFamily="34" charset="0"/>
                          <a:cs typeface="Arial" panose="020B0604020202020204" pitchFamily="34" charset="0"/>
                        </a:rPr>
                        <a:t>Phase 3 Evaluer</a:t>
                      </a:r>
                      <a:endParaRPr lang="fr-FR" sz="1600" b="1" dirty="0">
                        <a:latin typeface="Arial" panose="020B0604020202020204" pitchFamily="34" charset="0"/>
                        <a:cs typeface="Arial" panose="020B0604020202020204" pitchFamily="34" charset="0"/>
                      </a:endParaRPr>
                    </a:p>
                  </a:txBody>
                  <a:tcPr marL="62617" marR="62617" marT="66765" marB="66765"/>
                </a:tc>
              </a:tr>
              <a:tr h="5274425">
                <a:tc>
                  <a:txBody>
                    <a:bodyPr/>
                    <a:lstStyle/>
                    <a:p>
                      <a:r>
                        <a:rPr lang="fr-FR" sz="1600" b="1" dirty="0" smtClean="0">
                          <a:latin typeface="Arial" panose="020B0604020202020204" pitchFamily="34" charset="0"/>
                          <a:cs typeface="Arial" panose="020B0604020202020204" pitchFamily="34" charset="0"/>
                        </a:rPr>
                        <a:t>Le but de la phase I est </a:t>
                      </a:r>
                    </a:p>
                    <a:p>
                      <a:pPr marL="0" indent="0">
                        <a:buFont typeface="Wingdings"/>
                        <a:buChar char="þ"/>
                      </a:pPr>
                      <a:r>
                        <a:rPr lang="fr-FR" sz="1600" dirty="0" smtClean="0">
                          <a:latin typeface="Arial" panose="020B0604020202020204" pitchFamily="34" charset="0"/>
                          <a:cs typeface="Arial" panose="020B0604020202020204" pitchFamily="34" charset="0"/>
                          <a:sym typeface="Wingdings"/>
                        </a:rPr>
                        <a:t>Que la direction</a:t>
                      </a:r>
                      <a:r>
                        <a:rPr lang="fr-FR" sz="1600" baseline="0" dirty="0" smtClean="0">
                          <a:latin typeface="Arial" panose="020B0604020202020204" pitchFamily="34" charset="0"/>
                          <a:cs typeface="Arial" panose="020B0604020202020204" pitchFamily="34" charset="0"/>
                          <a:sym typeface="Wingdings"/>
                        </a:rPr>
                        <a:t> d</a:t>
                      </a:r>
                      <a:r>
                        <a:rPr lang="fr-FR" sz="1600" dirty="0" smtClean="0">
                          <a:latin typeface="Arial" panose="020B0604020202020204" pitchFamily="34" charset="0"/>
                          <a:cs typeface="Arial" panose="020B0604020202020204" pitchFamily="34" charset="0"/>
                        </a:rPr>
                        <a:t>écide si</a:t>
                      </a:r>
                      <a:r>
                        <a:rPr lang="fr-FR" sz="1600" baseline="0" dirty="0" smtClean="0">
                          <a:latin typeface="Arial" panose="020B0604020202020204" pitchFamily="34" charset="0"/>
                          <a:cs typeface="Arial" panose="020B0604020202020204" pitchFamily="34" charset="0"/>
                        </a:rPr>
                        <a:t> l’établissement</a:t>
                      </a:r>
                      <a:r>
                        <a:rPr lang="fr-FR" sz="1600" dirty="0" smtClean="0">
                          <a:latin typeface="Arial" panose="020B0604020202020204" pitchFamily="34" charset="0"/>
                          <a:cs typeface="Arial" panose="020B0604020202020204" pitchFamily="34" charset="0"/>
                        </a:rPr>
                        <a:t> est prêt à entreprendre une initiative tel</a:t>
                      </a:r>
                      <a:r>
                        <a:rPr lang="fr-FR" sz="1600" baseline="0" dirty="0" smtClean="0">
                          <a:latin typeface="Arial" panose="020B0604020202020204" pitchFamily="34" charset="0"/>
                          <a:cs typeface="Arial" panose="020B0604020202020204" pitchFamily="34" charset="0"/>
                        </a:rPr>
                        <a:t> que le programme Pacte</a:t>
                      </a:r>
                      <a:r>
                        <a:rPr lang="fr-FR" sz="1600" dirty="0" smtClean="0">
                          <a:latin typeface="Arial" panose="020B0604020202020204" pitchFamily="34" charset="0"/>
                          <a:cs typeface="Arial" panose="020B0604020202020204" pitchFamily="34" charset="0"/>
                        </a:rPr>
                        <a:t>. </a:t>
                      </a:r>
                    </a:p>
                    <a:p>
                      <a:pPr marL="0" indent="0">
                        <a:buFont typeface="Wingdings"/>
                        <a:buNone/>
                      </a:pPr>
                      <a:r>
                        <a:rPr lang="fr-FR" sz="1600" dirty="0" smtClean="0">
                          <a:latin typeface="Arial" panose="020B0604020202020204" pitchFamily="34" charset="0"/>
                          <a:cs typeface="Arial" panose="020B0604020202020204" pitchFamily="34" charset="0"/>
                        </a:rPr>
                        <a:t>Une équipe qui s’engage doit prendre</a:t>
                      </a:r>
                      <a:r>
                        <a:rPr lang="fr-FR" sz="1600" baseline="0" dirty="0" smtClean="0">
                          <a:latin typeface="Arial" panose="020B0604020202020204" pitchFamily="34" charset="0"/>
                          <a:cs typeface="Arial" panose="020B0604020202020204" pitchFamily="34" charset="0"/>
                        </a:rPr>
                        <a:t> en compte le contexte, dont </a:t>
                      </a:r>
                      <a:r>
                        <a:rPr lang="fr-FR" sz="1600" dirty="0" smtClean="0">
                          <a:latin typeface="Arial" panose="020B0604020202020204" pitchFamily="34" charset="0"/>
                          <a:cs typeface="Arial" panose="020B0604020202020204" pitchFamily="34" charset="0"/>
                        </a:rPr>
                        <a:t>un climat propice au changement, le soutien</a:t>
                      </a:r>
                      <a:r>
                        <a:rPr lang="fr-FR" sz="1600" baseline="0" dirty="0" smtClean="0">
                          <a:latin typeface="Arial" panose="020B0604020202020204" pitchFamily="34" charset="0"/>
                          <a:cs typeface="Arial" panose="020B0604020202020204" pitchFamily="34" charset="0"/>
                        </a:rPr>
                        <a:t> du projet et la compréhension du bénéfice, pour l’institution, l’équipe et le patient</a:t>
                      </a:r>
                      <a:r>
                        <a:rPr lang="fr-FR" sz="1600" dirty="0" smtClean="0">
                          <a:latin typeface="Arial" panose="020B0604020202020204" pitchFamily="34" charset="0"/>
                          <a:cs typeface="Arial" panose="020B0604020202020204" pitchFamily="34" charset="0"/>
                        </a:rPr>
                        <a:t>. </a:t>
                      </a:r>
                    </a:p>
                    <a:p>
                      <a:pPr marL="0" indent="0">
                        <a:buFont typeface="Wingdings"/>
                        <a:buNone/>
                      </a:pPr>
                      <a:r>
                        <a:rPr lang="fr-FR" sz="1600" b="1" dirty="0" smtClean="0">
                          <a:latin typeface="Arial" panose="020B0604020202020204" pitchFamily="34" charset="0"/>
                          <a:cs typeface="Arial" panose="020B0604020202020204" pitchFamily="34" charset="0"/>
                          <a:sym typeface="Wingdings"/>
                        </a:rPr>
                        <a:t></a:t>
                      </a:r>
                      <a:r>
                        <a:rPr lang="fr-FR" sz="1600" dirty="0" smtClean="0">
                          <a:latin typeface="Arial" panose="020B0604020202020204" pitchFamily="34" charset="0"/>
                          <a:cs typeface="Arial" panose="020B0604020202020204" pitchFamily="34" charset="0"/>
                        </a:rPr>
                        <a:t>Dès que le « Go » est validé, l’équipe s’engage, les référents sont sélectionnés et le diagnostic est lancé.</a:t>
                      </a:r>
                    </a:p>
                    <a:p>
                      <a:pPr marL="0" indent="0">
                        <a:buFont typeface="Wingdings"/>
                        <a:buNone/>
                      </a:pPr>
                      <a:r>
                        <a:rPr lang="fr-FR" sz="1600" b="1" dirty="0" smtClean="0">
                          <a:latin typeface="Arial" panose="020B0604020202020204" pitchFamily="34" charset="0"/>
                          <a:cs typeface="Arial" panose="020B0604020202020204" pitchFamily="34" charset="0"/>
                          <a:sym typeface="Wingdings"/>
                        </a:rPr>
                        <a:t></a:t>
                      </a:r>
                      <a:r>
                        <a:rPr lang="fr-FR" sz="1600" dirty="0" smtClean="0">
                          <a:latin typeface="Arial" panose="020B0604020202020204" pitchFamily="34" charset="0"/>
                          <a:cs typeface="Arial" panose="020B0604020202020204" pitchFamily="34" charset="0"/>
                        </a:rPr>
                        <a:t>Le</a:t>
                      </a:r>
                      <a:r>
                        <a:rPr lang="fr-FR" sz="1600" baseline="0" dirty="0" smtClean="0">
                          <a:latin typeface="Arial" panose="020B0604020202020204" pitchFamily="34" charset="0"/>
                          <a:cs typeface="Arial" panose="020B0604020202020204" pitchFamily="34" charset="0"/>
                        </a:rPr>
                        <a:t> plan d’action est défini par le binôme référent en concertation avec l’équipe et le facilitateur (à confirmer)</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txBody>
                  <a:tcPr marL="62617" marR="62617" marT="66765" marB="66765"/>
                </a:tc>
                <a:tc>
                  <a:txBody>
                    <a:bodyPr/>
                    <a:lstStyle/>
                    <a:p>
                      <a:r>
                        <a:rPr lang="fr-FR" sz="1600" b="1" dirty="0" smtClean="0">
                          <a:latin typeface="Arial" panose="020B0604020202020204" pitchFamily="34" charset="0"/>
                          <a:cs typeface="Arial" panose="020B0604020202020204" pitchFamily="34" charset="0"/>
                        </a:rPr>
                        <a:t>L'objectif de la phase II </a:t>
                      </a:r>
                      <a:r>
                        <a:rPr lang="fr-FR" sz="1600" dirty="0" smtClean="0">
                          <a:latin typeface="Arial" panose="020B0604020202020204" pitchFamily="34" charset="0"/>
                          <a:cs typeface="Arial" panose="020B0604020202020204" pitchFamily="34" charset="0"/>
                        </a:rPr>
                        <a:t>est </a:t>
                      </a:r>
                    </a:p>
                    <a:p>
                      <a:r>
                        <a:rPr lang="fr-FR" sz="1600" b="1" dirty="0" smtClean="0">
                          <a:latin typeface="Arial" panose="020B0604020202020204" pitchFamily="34" charset="0"/>
                          <a:cs typeface="Arial" panose="020B0604020202020204" pitchFamily="34" charset="0"/>
                          <a:sym typeface="Wingdings"/>
                        </a:rPr>
                        <a:t></a:t>
                      </a:r>
                      <a:r>
                        <a:rPr lang="fr-FR" sz="1600" dirty="0" smtClean="0">
                          <a:latin typeface="Arial" panose="020B0604020202020204" pitchFamily="34" charset="0"/>
                          <a:cs typeface="Arial" panose="020B0604020202020204" pitchFamily="34" charset="0"/>
                        </a:rPr>
                        <a:t>que le facilitateur et le</a:t>
                      </a:r>
                      <a:r>
                        <a:rPr lang="fr-FR" sz="1600" baseline="0" dirty="0" smtClean="0">
                          <a:latin typeface="Arial" panose="020B0604020202020204" pitchFamily="34" charset="0"/>
                          <a:cs typeface="Arial" panose="020B0604020202020204" pitchFamily="34" charset="0"/>
                        </a:rPr>
                        <a:t> binôme référent </a:t>
                      </a:r>
                      <a:r>
                        <a:rPr lang="fr-FR" sz="1600" dirty="0" smtClean="0">
                          <a:latin typeface="Arial" panose="020B0604020202020204" pitchFamily="34" charset="0"/>
                          <a:cs typeface="Arial" panose="020B0604020202020204" pitchFamily="34" charset="0"/>
                        </a:rPr>
                        <a:t>élaborent un plan détaillé pour déployer le plan</a:t>
                      </a:r>
                      <a:r>
                        <a:rPr lang="fr-FR" sz="1600" baseline="0" dirty="0" smtClean="0">
                          <a:latin typeface="Arial" panose="020B0604020202020204" pitchFamily="34" charset="0"/>
                          <a:cs typeface="Arial" panose="020B0604020202020204" pitchFamily="34" charset="0"/>
                        </a:rPr>
                        <a:t> d’action et planifier le suivi.</a:t>
                      </a:r>
                      <a:r>
                        <a:rPr lang="fr-FR" sz="1600" dirty="0" smtClean="0">
                          <a:latin typeface="Arial" panose="020B0604020202020204" pitchFamily="34" charset="0"/>
                          <a:cs typeface="Arial" panose="020B0604020202020204" pitchFamily="34" charset="0"/>
                        </a:rPr>
                        <a:t> </a:t>
                      </a:r>
                    </a:p>
                    <a:p>
                      <a:r>
                        <a:rPr lang="fr-FR" sz="1600" dirty="0" smtClean="0">
                          <a:latin typeface="Arial" panose="020B0604020202020204" pitchFamily="34" charset="0"/>
                          <a:cs typeface="Arial" panose="020B0604020202020204" pitchFamily="34" charset="0"/>
                        </a:rPr>
                        <a:t>Le rôle du facilitateur est majeur</a:t>
                      </a:r>
                      <a:r>
                        <a:rPr lang="fr-FR" sz="1600" baseline="0" dirty="0" smtClean="0">
                          <a:latin typeface="Arial" panose="020B0604020202020204" pitchFamily="34" charset="0"/>
                          <a:cs typeface="Arial" panose="020B0604020202020204" pitchFamily="34" charset="0"/>
                        </a:rPr>
                        <a:t> durant cette phase:</a:t>
                      </a:r>
                    </a:p>
                    <a:p>
                      <a:r>
                        <a:rPr lang="fr-FR" sz="1600" baseline="0" dirty="0" smtClean="0">
                          <a:latin typeface="Arial" panose="020B0604020202020204" pitchFamily="34" charset="0"/>
                          <a:cs typeface="Arial" panose="020B0604020202020204" pitchFamily="34" charset="0"/>
                        </a:rPr>
                        <a:t>Il a clairement défini son plan de communication, les modalités de suivi et leurs fréquences, ainsi que les modalités d’alerte.</a:t>
                      </a:r>
                    </a:p>
                    <a:p>
                      <a:r>
                        <a:rPr lang="fr-FR" sz="1600" b="1" dirty="0" smtClean="0">
                          <a:latin typeface="Arial" panose="020B0604020202020204" pitchFamily="34" charset="0"/>
                          <a:cs typeface="Arial" panose="020B0604020202020204" pitchFamily="34" charset="0"/>
                          <a:sym typeface="Wingdings"/>
                        </a:rPr>
                        <a:t></a:t>
                      </a:r>
                      <a:r>
                        <a:rPr lang="fr-FR" sz="1600" baseline="0" dirty="0" smtClean="0">
                          <a:latin typeface="Arial" panose="020B0604020202020204" pitchFamily="34" charset="0"/>
                          <a:cs typeface="Arial" panose="020B0604020202020204" pitchFamily="34" charset="0"/>
                        </a:rPr>
                        <a:t>Durant cette phase, les professionnels doivent intégrer dans leur pratique quotidienne les comportements et les outils définis en équipe</a:t>
                      </a:r>
                      <a:endParaRPr lang="fr-FR" sz="1600" dirty="0">
                        <a:latin typeface="Arial" panose="020B0604020202020204" pitchFamily="34" charset="0"/>
                        <a:cs typeface="Arial" panose="020B0604020202020204" pitchFamily="34" charset="0"/>
                      </a:endParaRPr>
                    </a:p>
                  </a:txBody>
                  <a:tcPr marL="62617" marR="62617" marT="66765" marB="66765"/>
                </a:tc>
                <a:tc>
                  <a:txBody>
                    <a:bodyPr/>
                    <a:lstStyle/>
                    <a:p>
                      <a:r>
                        <a:rPr lang="fr-FR" sz="1600" b="1" dirty="0" smtClean="0">
                          <a:effectLst/>
                          <a:latin typeface="Arial" panose="020B0604020202020204" pitchFamily="34" charset="0"/>
                          <a:cs typeface="Arial" panose="020B0604020202020204" pitchFamily="34" charset="0"/>
                        </a:rPr>
                        <a:t>L'objectif de la phase III </a:t>
                      </a:r>
                      <a:r>
                        <a:rPr lang="fr-FR" sz="1600" dirty="0" smtClean="0">
                          <a:effectLst/>
                          <a:latin typeface="Arial" panose="020B0604020202020204" pitchFamily="34" charset="0"/>
                          <a:cs typeface="Arial" panose="020B0604020202020204" pitchFamily="34" charset="0"/>
                        </a:rPr>
                        <a:t>est </a:t>
                      </a:r>
                    </a:p>
                    <a:p>
                      <a:r>
                        <a:rPr lang="fr-FR" sz="1600" b="1" dirty="0" smtClean="0">
                          <a:effectLst/>
                          <a:latin typeface="Arial" panose="020B0604020202020204" pitchFamily="34" charset="0"/>
                          <a:cs typeface="Arial" panose="020B0604020202020204" pitchFamily="34" charset="0"/>
                          <a:sym typeface="Wingdings"/>
                        </a:rPr>
                        <a:t></a:t>
                      </a:r>
                      <a:r>
                        <a:rPr lang="fr-FR" sz="1600" dirty="0" smtClean="0">
                          <a:effectLst/>
                          <a:latin typeface="Arial" panose="020B0604020202020204" pitchFamily="34" charset="0"/>
                          <a:cs typeface="Arial" panose="020B0604020202020204" pitchFamily="34" charset="0"/>
                        </a:rPr>
                        <a:t>de maintenir,</a:t>
                      </a:r>
                      <a:r>
                        <a:rPr lang="fr-FR" sz="1600" baseline="0" dirty="0" smtClean="0">
                          <a:effectLst/>
                          <a:latin typeface="Arial" panose="020B0604020202020204" pitchFamily="34" charset="0"/>
                          <a:cs typeface="Arial" panose="020B0604020202020204" pitchFamily="34" charset="0"/>
                        </a:rPr>
                        <a:t> </a:t>
                      </a:r>
                      <a:r>
                        <a:rPr lang="fr-FR" sz="1600" dirty="0" smtClean="0">
                          <a:effectLst/>
                          <a:latin typeface="Arial" panose="020B0604020202020204" pitchFamily="34" charset="0"/>
                          <a:cs typeface="Arial" panose="020B0604020202020204" pitchFamily="34" charset="0"/>
                        </a:rPr>
                        <a:t>diffuser et consolider les améliorations dans le travail d'équipe et dans le processus clinique</a:t>
                      </a:r>
                      <a:r>
                        <a:rPr lang="fr-FR" sz="1600" baseline="0" dirty="0" smtClean="0">
                          <a:effectLst/>
                          <a:latin typeface="Arial" panose="020B0604020202020204" pitchFamily="34" charset="0"/>
                          <a:cs typeface="Arial" panose="020B0604020202020204" pitchFamily="34" charset="0"/>
                        </a:rPr>
                        <a:t> </a:t>
                      </a:r>
                      <a:r>
                        <a:rPr lang="fr-FR" sz="1600" dirty="0" smtClean="0">
                          <a:effectLst/>
                          <a:latin typeface="Arial" panose="020B0604020202020204" pitchFamily="34" charset="0"/>
                          <a:cs typeface="Arial" panose="020B0604020202020204" pitchFamily="34" charset="0"/>
                        </a:rPr>
                        <a:t>associé</a:t>
                      </a:r>
                      <a:r>
                        <a:rPr lang="fr-FR" sz="1600" baseline="0" dirty="0" smtClean="0">
                          <a:effectLst/>
                          <a:latin typeface="Arial" panose="020B0604020202020204" pitchFamily="34" charset="0"/>
                          <a:cs typeface="Arial" panose="020B0604020202020204" pitchFamily="34" charset="0"/>
                        </a:rPr>
                        <a:t> </a:t>
                      </a:r>
                      <a:r>
                        <a:rPr lang="fr-FR" sz="1600" dirty="0" smtClean="0">
                          <a:effectLst/>
                          <a:latin typeface="Arial" panose="020B0604020202020204" pitchFamily="34" charset="0"/>
                          <a:cs typeface="Arial" panose="020B0604020202020204" pitchFamily="34" charset="0"/>
                        </a:rPr>
                        <a:t>résultant de l'initiative</a:t>
                      </a:r>
                      <a:r>
                        <a:rPr lang="fr-FR" sz="1600" baseline="0" dirty="0" smtClean="0">
                          <a:effectLst/>
                          <a:latin typeface="Arial" panose="020B0604020202020204" pitchFamily="34" charset="0"/>
                          <a:cs typeface="Arial" panose="020B0604020202020204" pitchFamily="34" charset="0"/>
                        </a:rPr>
                        <a:t> Pacte</a:t>
                      </a:r>
                      <a:r>
                        <a:rPr lang="fr-FR" sz="1600" dirty="0" smtClean="0">
                          <a:effectLst/>
                          <a:latin typeface="Arial" panose="020B0604020202020204" pitchFamily="34" charset="0"/>
                          <a:cs typeface="Arial" panose="020B0604020202020204" pitchFamily="34" charset="0"/>
                        </a:rPr>
                        <a:t>. </a:t>
                      </a:r>
                    </a:p>
                    <a:p>
                      <a:r>
                        <a:rPr lang="fr-FR" sz="1600" b="1" dirty="0" smtClean="0">
                          <a:effectLst/>
                          <a:latin typeface="Arial" panose="020B0604020202020204" pitchFamily="34" charset="0"/>
                          <a:cs typeface="Arial" panose="020B0604020202020204" pitchFamily="34" charset="0"/>
                          <a:sym typeface="Wingdings"/>
                        </a:rPr>
                        <a:t></a:t>
                      </a:r>
                      <a:r>
                        <a:rPr lang="fr-FR" sz="1600" dirty="0" smtClean="0">
                          <a:effectLst/>
                          <a:latin typeface="Arial" panose="020B0604020202020204" pitchFamily="34" charset="0"/>
                          <a:cs typeface="Arial" panose="020B0604020202020204" pitchFamily="34" charset="0"/>
                          <a:sym typeface="Wingdings"/>
                        </a:rPr>
                        <a:t>Poursuivre la</a:t>
                      </a:r>
                      <a:r>
                        <a:rPr lang="fr-FR" sz="1600" baseline="0" dirty="0" smtClean="0">
                          <a:effectLst/>
                          <a:latin typeface="Arial" panose="020B0604020202020204" pitchFamily="34" charset="0"/>
                          <a:cs typeface="Arial" panose="020B0604020202020204" pitchFamily="34" charset="0"/>
                          <a:sym typeface="Wingdings"/>
                        </a:rPr>
                        <a:t> surveillance (nouvelles mesures) de l’amélioration c</a:t>
                      </a:r>
                      <a:r>
                        <a:rPr lang="fr-FR" sz="1600" dirty="0" smtClean="0">
                          <a:effectLst/>
                          <a:latin typeface="Arial" panose="020B0604020202020204" pitchFamily="34" charset="0"/>
                          <a:cs typeface="Arial" panose="020B0604020202020204" pitchFamily="34" charset="0"/>
                        </a:rPr>
                        <a:t>ontinue du</a:t>
                      </a:r>
                      <a:r>
                        <a:rPr lang="fr-FR" sz="1600" baseline="0" dirty="0" smtClean="0">
                          <a:effectLst/>
                          <a:latin typeface="Arial" panose="020B0604020202020204" pitchFamily="34" charset="0"/>
                          <a:cs typeface="Arial" panose="020B0604020202020204" pitchFamily="34" charset="0"/>
                        </a:rPr>
                        <a:t> programme Pacte</a:t>
                      </a:r>
                      <a:r>
                        <a:rPr lang="fr-FR" sz="1600" dirty="0" smtClean="0">
                          <a:effectLst/>
                          <a:latin typeface="Arial" panose="020B0604020202020204" pitchFamily="34" charset="0"/>
                          <a:cs typeface="Arial" panose="020B0604020202020204" pitchFamily="34" charset="0"/>
                        </a:rPr>
                        <a:t>; </a:t>
                      </a:r>
                    </a:p>
                    <a:p>
                      <a:r>
                        <a:rPr lang="fr-FR" sz="1600" b="1" dirty="0" smtClean="0">
                          <a:effectLst/>
                          <a:latin typeface="Arial" panose="020B0604020202020204" pitchFamily="34" charset="0"/>
                          <a:cs typeface="Arial" panose="020B0604020202020204" pitchFamily="34" charset="0"/>
                          <a:sym typeface="Wingdings"/>
                        </a:rPr>
                        <a:t></a:t>
                      </a:r>
                      <a:r>
                        <a:rPr lang="fr-FR" sz="1600" dirty="0" smtClean="0">
                          <a:effectLst/>
                          <a:latin typeface="Arial" panose="020B0604020202020204" pitchFamily="34" charset="0"/>
                          <a:cs typeface="Arial" panose="020B0604020202020204" pitchFamily="34" charset="0"/>
                        </a:rPr>
                        <a:t>Identifier les possibilités d'amélioration continue</a:t>
                      </a:r>
                      <a:r>
                        <a:rPr lang="fr-FR" sz="1600" baseline="0" dirty="0" smtClean="0">
                          <a:effectLst/>
                          <a:latin typeface="Arial" panose="020B0604020202020204" pitchFamily="34" charset="0"/>
                          <a:cs typeface="Arial" panose="020B0604020202020204" pitchFamily="34" charset="0"/>
                        </a:rPr>
                        <a:t> e</a:t>
                      </a:r>
                      <a:r>
                        <a:rPr lang="fr-FR" sz="1600" dirty="0" smtClean="0">
                          <a:effectLst/>
                          <a:latin typeface="Arial" panose="020B0604020202020204" pitchFamily="34" charset="0"/>
                          <a:cs typeface="Arial" panose="020B0604020202020204" pitchFamily="34" charset="0"/>
                        </a:rPr>
                        <a:t>t de diffuser (partager)les changements positifs dans toute l'organisation. </a:t>
                      </a:r>
                      <a:endParaRPr lang="fr-FR" sz="1600" dirty="0">
                        <a:latin typeface="Arial" panose="020B0604020202020204" pitchFamily="34" charset="0"/>
                        <a:cs typeface="Arial" panose="020B0604020202020204" pitchFamily="34" charset="0"/>
                      </a:endParaRPr>
                    </a:p>
                  </a:txBody>
                  <a:tcPr marL="62617" marR="62617" marT="66765" marB="66765"/>
                </a:tc>
              </a:tr>
            </a:tbl>
          </a:graphicData>
        </a:graphic>
      </p:graphicFrame>
      <p:sp>
        <p:nvSpPr>
          <p:cNvPr id="11" name="ZoneTexte 10"/>
          <p:cNvSpPr txBox="1"/>
          <p:nvPr/>
        </p:nvSpPr>
        <p:spPr>
          <a:xfrm>
            <a:off x="2041745" y="8117915"/>
            <a:ext cx="1380693" cy="400110"/>
          </a:xfrm>
          <a:prstGeom prst="rect">
            <a:avLst/>
          </a:prstGeom>
          <a:noFill/>
        </p:spPr>
        <p:txBody>
          <a:bodyPr wrap="square" rtlCol="0">
            <a:spAutoFit/>
          </a:bodyPr>
          <a:lstStyle/>
          <a:p>
            <a:pPr algn="ctr"/>
            <a:r>
              <a:rPr lang="fr-FR" sz="1000" b="1" dirty="0">
                <a:solidFill>
                  <a:schemeClr val="accent2"/>
                </a:solidFill>
              </a:rPr>
              <a:t>Expliquer, engager et diagnostiquer </a:t>
            </a:r>
            <a:endParaRPr lang="fr-FR" sz="1000" dirty="0"/>
          </a:p>
        </p:txBody>
      </p:sp>
      <p:sp>
        <p:nvSpPr>
          <p:cNvPr id="14" name="ZoneTexte 13"/>
          <p:cNvSpPr txBox="1"/>
          <p:nvPr/>
        </p:nvSpPr>
        <p:spPr>
          <a:xfrm>
            <a:off x="3546769" y="8117915"/>
            <a:ext cx="1474935" cy="707886"/>
          </a:xfrm>
          <a:prstGeom prst="rect">
            <a:avLst/>
          </a:prstGeom>
          <a:noFill/>
        </p:spPr>
        <p:txBody>
          <a:bodyPr wrap="square" rtlCol="0">
            <a:spAutoFit/>
          </a:bodyPr>
          <a:lstStyle/>
          <a:p>
            <a:r>
              <a:rPr lang="fr-FR" sz="1000" b="1" dirty="0">
                <a:solidFill>
                  <a:schemeClr val="accent2"/>
                </a:solidFill>
              </a:rPr>
              <a:t>Suivre, </a:t>
            </a:r>
            <a:r>
              <a:rPr lang="fr-FR" sz="1000" b="1" dirty="0" smtClean="0">
                <a:solidFill>
                  <a:schemeClr val="accent2"/>
                </a:solidFill>
              </a:rPr>
              <a:t>communiquer, assurer un feedback et alerter</a:t>
            </a:r>
            <a:endParaRPr lang="fr-FR" sz="1000" dirty="0"/>
          </a:p>
        </p:txBody>
      </p:sp>
      <p:sp>
        <p:nvSpPr>
          <p:cNvPr id="15" name="ZoneTexte 14"/>
          <p:cNvSpPr txBox="1"/>
          <p:nvPr/>
        </p:nvSpPr>
        <p:spPr>
          <a:xfrm>
            <a:off x="5124703" y="8107246"/>
            <a:ext cx="1474935" cy="400110"/>
          </a:xfrm>
          <a:prstGeom prst="rect">
            <a:avLst/>
          </a:prstGeom>
          <a:noFill/>
        </p:spPr>
        <p:txBody>
          <a:bodyPr wrap="square" rtlCol="0">
            <a:spAutoFit/>
          </a:bodyPr>
          <a:lstStyle/>
          <a:p>
            <a:pPr algn="ctr"/>
            <a:r>
              <a:rPr lang="fr-FR" sz="1000" b="1" dirty="0" smtClean="0">
                <a:solidFill>
                  <a:schemeClr val="accent2"/>
                </a:solidFill>
              </a:rPr>
              <a:t>Soutenir, consolider, améliorer et valoriser</a:t>
            </a:r>
            <a:endParaRPr lang="fr-FR" sz="1000" dirty="0"/>
          </a:p>
        </p:txBody>
      </p:sp>
      <p:sp>
        <p:nvSpPr>
          <p:cNvPr id="12" name="Rectangle 11"/>
          <p:cNvSpPr/>
          <p:nvPr/>
        </p:nvSpPr>
        <p:spPr>
          <a:xfrm>
            <a:off x="2041745" y="8705585"/>
            <a:ext cx="4290009" cy="461665"/>
          </a:xfrm>
          <a:prstGeom prst="rect">
            <a:avLst/>
          </a:prstGeom>
        </p:spPr>
        <p:txBody>
          <a:bodyPr wrap="square">
            <a:spAutoFit/>
          </a:bodyPr>
          <a:lstStyle/>
          <a:p>
            <a:r>
              <a:rPr lang="fr-FR" sz="1200" b="1" dirty="0"/>
              <a:t>Un processus d'équipe est une série d'actions interdépendantes qui mènent </a:t>
            </a:r>
            <a:r>
              <a:rPr lang="fr-FR" sz="1200" b="1" dirty="0" smtClean="0"/>
              <a:t>aux objectifs souhaités. </a:t>
            </a:r>
            <a:endParaRPr lang="fr-FR" sz="1200" b="1" dirty="0"/>
          </a:p>
        </p:txBody>
      </p:sp>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5419" y="967496"/>
            <a:ext cx="406326" cy="734425"/>
          </a:xfrm>
          <a:prstGeom prst="rect">
            <a:avLst/>
          </a:prstGeom>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75087" y="424273"/>
            <a:ext cx="413643" cy="51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0946" y="324663"/>
            <a:ext cx="288321" cy="614837"/>
          </a:xfrm>
          <a:prstGeom prst="rect">
            <a:avLst/>
          </a:prstGeom>
        </p:spPr>
      </p:pic>
      <p:pic>
        <p:nvPicPr>
          <p:cNvPr id="19" name="Imag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6772" y="296573"/>
            <a:ext cx="304652" cy="649662"/>
          </a:xfrm>
          <a:prstGeom prst="rect">
            <a:avLst/>
          </a:prstGeom>
        </p:spPr>
      </p:pic>
      <p:pic>
        <p:nvPicPr>
          <p:cNvPr id="21" name="Imag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8158" y="304339"/>
            <a:ext cx="257182" cy="634126"/>
          </a:xfrm>
          <a:prstGeom prst="rect">
            <a:avLst/>
          </a:prstGeom>
        </p:spPr>
      </p:pic>
      <p:pic>
        <p:nvPicPr>
          <p:cNvPr id="24" name="Imag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7213" y="324662"/>
            <a:ext cx="286460" cy="638983"/>
          </a:xfrm>
          <a:prstGeom prst="rect">
            <a:avLst/>
          </a:prstGeom>
        </p:spPr>
      </p:pic>
    </p:spTree>
    <p:extLst>
      <p:ext uri="{BB962C8B-B14F-4D97-AF65-F5344CB8AC3E}">
        <p14:creationId xmlns:p14="http://schemas.microsoft.com/office/powerpoint/2010/main" val="318863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01F8E1E4-42E9-4671-AE5E-F8E661E2E5E7}" type="slidenum">
              <a:rPr lang="fr-FR" smtClean="0"/>
              <a:pPr>
                <a:defRPr/>
              </a:pPr>
              <a:t>19</a:t>
            </a:fld>
            <a:endParaRPr lang="fr-FR" dirty="0"/>
          </a:p>
        </p:txBody>
      </p:sp>
      <p:sp>
        <p:nvSpPr>
          <p:cNvPr id="5" name="Espace réservé de l'en-tête 4"/>
          <p:cNvSpPr>
            <a:spLocks noGrp="1"/>
          </p:cNvSpPr>
          <p:nvPr>
            <p:ph type="hdr" sz="quarter" idx="11"/>
          </p:nvPr>
        </p:nvSpPr>
        <p:spPr>
          <a:xfrm>
            <a:off x="1" y="0"/>
            <a:ext cx="3398837" cy="493783"/>
          </a:xfrm>
        </p:spPr>
        <p:txBody>
          <a:bodyPr/>
          <a:lstStyle/>
          <a:p>
            <a:pPr>
              <a:defRPr/>
            </a:pPr>
            <a:r>
              <a:rPr lang="fr-FR" dirty="0" smtClean="0"/>
              <a:t>Guide de bonnes pratiques du facilitateur– Mise en œuvre et suivi</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49" y="699417"/>
            <a:ext cx="6508979" cy="678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264697" y="7907609"/>
            <a:ext cx="4043457" cy="1213504"/>
          </a:xfrm>
          <a:prstGeom prst="rect">
            <a:avLst/>
          </a:prstGeom>
          <a:noFill/>
        </p:spPr>
        <p:txBody>
          <a:bodyPr wrap="square" rtlCol="0">
            <a:spAutoFit/>
          </a:bodyPr>
          <a:lstStyle/>
          <a:p>
            <a:pPr algn="ctr"/>
            <a:r>
              <a:rPr lang="fr-FR" dirty="0" smtClean="0"/>
              <a:t>Retrouvez dans la boîte à outils un exemple de planification</a:t>
            </a:r>
            <a:endParaRPr lang="fr-FR" dirty="0"/>
          </a:p>
        </p:txBody>
      </p:sp>
    </p:spTree>
    <p:extLst>
      <p:ext uri="{BB962C8B-B14F-4D97-AF65-F5344CB8AC3E}">
        <p14:creationId xmlns:p14="http://schemas.microsoft.com/office/powerpoint/2010/main" val="309322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917575" y="744538"/>
            <a:ext cx="4962525" cy="3722687"/>
          </a:xfrm>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2" tIns="45341" rIns="90682" bIns="45341"/>
          <a:lstStyle>
            <a:lvl1pPr defTabSz="883745" eaLnBrk="0" hangingPunct="0">
              <a:spcBef>
                <a:spcPct val="30000"/>
              </a:spcBef>
              <a:defRPr sz="1200">
                <a:solidFill>
                  <a:schemeClr val="tx1"/>
                </a:solidFill>
                <a:latin typeface="Arial" charset="0"/>
              </a:defRPr>
            </a:lvl1pPr>
            <a:lvl2pPr marL="742836" indent="-284881" defTabSz="883745" eaLnBrk="0" hangingPunct="0">
              <a:spcBef>
                <a:spcPct val="30000"/>
              </a:spcBef>
              <a:defRPr sz="1200">
                <a:solidFill>
                  <a:schemeClr val="tx1"/>
                </a:solidFill>
                <a:latin typeface="Arial" charset="0"/>
              </a:defRPr>
            </a:lvl2pPr>
            <a:lvl3pPr marL="1142589" indent="-228212" defTabSz="883745" eaLnBrk="0" hangingPunct="0">
              <a:spcBef>
                <a:spcPct val="30000"/>
              </a:spcBef>
              <a:defRPr sz="1200">
                <a:solidFill>
                  <a:schemeClr val="tx1"/>
                </a:solidFill>
                <a:latin typeface="Arial" charset="0"/>
              </a:defRPr>
            </a:lvl3pPr>
            <a:lvl4pPr marL="1599011" indent="-228212" defTabSz="883745" eaLnBrk="0" hangingPunct="0">
              <a:spcBef>
                <a:spcPct val="30000"/>
              </a:spcBef>
              <a:defRPr sz="1200">
                <a:solidFill>
                  <a:schemeClr val="tx1"/>
                </a:solidFill>
                <a:latin typeface="Arial" charset="0"/>
              </a:defRPr>
            </a:lvl4pPr>
            <a:lvl5pPr marL="2056966" indent="-228212" defTabSz="883745" eaLnBrk="0" hangingPunct="0">
              <a:spcBef>
                <a:spcPct val="30000"/>
              </a:spcBef>
              <a:defRPr sz="1200">
                <a:solidFill>
                  <a:schemeClr val="tx1"/>
                </a:solidFill>
                <a:latin typeface="Arial" charset="0"/>
              </a:defRPr>
            </a:lvl5pPr>
            <a:lvl6pPr marL="2498073" indent="-228212" defTabSz="883745" eaLnBrk="0" fontAlgn="base" hangingPunct="0">
              <a:spcBef>
                <a:spcPct val="30000"/>
              </a:spcBef>
              <a:spcAft>
                <a:spcPct val="0"/>
              </a:spcAft>
              <a:defRPr sz="1200">
                <a:solidFill>
                  <a:schemeClr val="tx1"/>
                </a:solidFill>
                <a:latin typeface="Arial" charset="0"/>
              </a:defRPr>
            </a:lvl6pPr>
            <a:lvl7pPr marL="2939179" indent="-228212" defTabSz="883745" eaLnBrk="0" fontAlgn="base" hangingPunct="0">
              <a:spcBef>
                <a:spcPct val="30000"/>
              </a:spcBef>
              <a:spcAft>
                <a:spcPct val="0"/>
              </a:spcAft>
              <a:defRPr sz="1200">
                <a:solidFill>
                  <a:schemeClr val="tx1"/>
                </a:solidFill>
                <a:latin typeface="Arial" charset="0"/>
              </a:defRPr>
            </a:lvl7pPr>
            <a:lvl8pPr marL="3380286" indent="-228212" defTabSz="883745" eaLnBrk="0" fontAlgn="base" hangingPunct="0">
              <a:spcBef>
                <a:spcPct val="30000"/>
              </a:spcBef>
              <a:spcAft>
                <a:spcPct val="0"/>
              </a:spcAft>
              <a:defRPr sz="1200">
                <a:solidFill>
                  <a:schemeClr val="tx1"/>
                </a:solidFill>
                <a:latin typeface="Arial" charset="0"/>
              </a:defRPr>
            </a:lvl8pPr>
            <a:lvl9pPr marL="3821392" indent="-228212" defTabSz="883745" eaLnBrk="0" fontAlgn="base" hangingPunct="0">
              <a:spcBef>
                <a:spcPct val="30000"/>
              </a:spcBef>
              <a:spcAft>
                <a:spcPct val="0"/>
              </a:spcAft>
              <a:defRPr sz="1200">
                <a:solidFill>
                  <a:schemeClr val="tx1"/>
                </a:solidFill>
                <a:latin typeface="Arial" charset="0"/>
              </a:defRPr>
            </a:lvl9pPr>
          </a:lstStyle>
          <a:p>
            <a:pPr>
              <a:spcBef>
                <a:spcPct val="0"/>
              </a:spcBef>
              <a:buClr>
                <a:srgbClr val="000000"/>
              </a:buClr>
              <a:buFont typeface="Times New Roman" pitchFamily="18" charset="0"/>
              <a:buNone/>
            </a:pPr>
            <a:fld id="{23F1D376-CA4C-466C-9A61-5169F99B4E38}" type="slidenum">
              <a:rPr lang="fr-FR" altLang="fr-FR" smtClean="0">
                <a:ea typeface="ＭＳ Ｐゴシック" pitchFamily="34" charset="-128"/>
                <a:cs typeface="Arial" charset="0"/>
              </a:rPr>
              <a:pPr>
                <a:spcBef>
                  <a:spcPct val="0"/>
                </a:spcBef>
                <a:buClr>
                  <a:srgbClr val="000000"/>
                </a:buClr>
                <a:buFont typeface="Times New Roman" pitchFamily="18" charset="0"/>
                <a:buNone/>
              </a:pPr>
              <a:t>20</a:t>
            </a:fld>
            <a:endParaRPr lang="fr-FR" altLang="fr-FR" smtClean="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p:spPr>
        <p:txBody>
          <a:bodyPr/>
          <a:lstStyle/>
          <a:p>
            <a:pPr marL="342900" indent="-342900">
              <a:buFont typeface="Arial" pitchFamily="34" charset="0"/>
              <a:buChar char="•"/>
              <a:defRPr/>
            </a:pPr>
            <a:r>
              <a:rPr lang="fr-FR" dirty="0" smtClean="0"/>
              <a:t>Savons nous comment nous travaillons ensemble?</a:t>
            </a:r>
          </a:p>
          <a:p>
            <a:pPr>
              <a:defRPr/>
            </a:pPr>
            <a:endParaRPr lang="fr-FR" dirty="0" smtClean="0"/>
          </a:p>
          <a:p>
            <a:pPr marL="342900" indent="-342900">
              <a:buFont typeface="Arial" pitchFamily="34" charset="0"/>
              <a:buChar char="•"/>
              <a:defRPr/>
            </a:pPr>
            <a:r>
              <a:rPr lang="fr-FR" dirty="0" smtClean="0"/>
              <a:t>Savons nous comment nous travaillons avec les autres?</a:t>
            </a:r>
          </a:p>
          <a:p>
            <a:pPr>
              <a:defRPr/>
            </a:pPr>
            <a:endParaRPr lang="fr-FR" dirty="0" smtClean="0"/>
          </a:p>
          <a:p>
            <a:pPr marL="342900" indent="-342900">
              <a:buFont typeface="Arial" pitchFamily="34" charset="0"/>
              <a:buChar char="•"/>
              <a:defRPr/>
            </a:pPr>
            <a:r>
              <a:rPr lang="fr-FR" dirty="0" smtClean="0"/>
              <a:t>Savons nous avec qui nous travaillons?</a:t>
            </a:r>
          </a:p>
          <a:p>
            <a:pPr>
              <a:defRPr/>
            </a:pPr>
            <a:endParaRPr lang="fr-FR" dirty="0" smtClean="0"/>
          </a:p>
          <a:p>
            <a:pPr marL="342900" indent="-342900">
              <a:buFont typeface="Arial" pitchFamily="34" charset="0"/>
              <a:buChar char="•"/>
              <a:defRPr/>
            </a:pPr>
            <a:r>
              <a:rPr lang="fr-FR" dirty="0" smtClean="0"/>
              <a:t>Que savons nous de nos risques liés aux pratiques collaboratives ?</a:t>
            </a:r>
          </a:p>
          <a:p>
            <a:pPr>
              <a:defRPr/>
            </a:pPr>
            <a:endParaRPr lang="fr-FR" dirty="0" smtClean="0"/>
          </a:p>
          <a:p>
            <a:pPr marL="342900" indent="-342900">
              <a:buFont typeface="Arial" pitchFamily="34" charset="0"/>
              <a:buChar char="•"/>
              <a:defRPr/>
            </a:pPr>
            <a:r>
              <a:rPr lang="fr-FR" dirty="0" smtClean="0"/>
              <a:t>Quid du patient/entourage dans tout ça ?</a:t>
            </a:r>
          </a:p>
          <a:p>
            <a:endParaRPr lang="fr-FR" dirty="0" smtClean="0">
              <a:latin typeface="Arial" charset="0"/>
              <a:ea typeface="ＭＳ Ｐゴシック" pitchFamily="1" charset="-128"/>
            </a:endParaRPr>
          </a:p>
        </p:txBody>
      </p:sp>
      <p:sp>
        <p:nvSpPr>
          <p:cNvPr id="97284"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3938" indent="-286129">
              <a:defRPr sz="2400">
                <a:solidFill>
                  <a:schemeClr val="tx1"/>
                </a:solidFill>
                <a:latin typeface="Arial" charset="0"/>
                <a:ea typeface="ＭＳ Ｐゴシック" pitchFamily="1" charset="-128"/>
              </a:defRPr>
            </a:lvl2pPr>
            <a:lvl3pPr marL="1144521" indent="-228904">
              <a:defRPr sz="2400">
                <a:solidFill>
                  <a:schemeClr val="tx1"/>
                </a:solidFill>
                <a:latin typeface="Arial" charset="0"/>
                <a:ea typeface="ＭＳ Ｐゴシック" pitchFamily="1" charset="-128"/>
              </a:defRPr>
            </a:lvl3pPr>
            <a:lvl4pPr marL="1602329" indent="-228904">
              <a:defRPr sz="2400">
                <a:solidFill>
                  <a:schemeClr val="tx1"/>
                </a:solidFill>
                <a:latin typeface="Arial" charset="0"/>
                <a:ea typeface="ＭＳ Ｐゴシック" pitchFamily="1" charset="-128"/>
              </a:defRPr>
            </a:lvl4pPr>
            <a:lvl5pPr marL="2060136" indent="-228904">
              <a:defRPr sz="2400">
                <a:solidFill>
                  <a:schemeClr val="tx1"/>
                </a:solidFill>
                <a:latin typeface="Arial" charset="0"/>
                <a:ea typeface="ＭＳ Ｐゴシック" pitchFamily="1" charset="-128"/>
              </a:defRPr>
            </a:lvl5pPr>
            <a:lvl6pPr marL="2517944" indent="-228904" eaLnBrk="0" fontAlgn="base" hangingPunct="0">
              <a:spcBef>
                <a:spcPct val="0"/>
              </a:spcBef>
              <a:spcAft>
                <a:spcPct val="0"/>
              </a:spcAft>
              <a:defRPr sz="2400">
                <a:solidFill>
                  <a:schemeClr val="tx1"/>
                </a:solidFill>
                <a:latin typeface="Arial" charset="0"/>
                <a:ea typeface="ＭＳ Ｐゴシック" pitchFamily="1" charset="-128"/>
              </a:defRPr>
            </a:lvl6pPr>
            <a:lvl7pPr marL="2975753" indent="-228904" eaLnBrk="0" fontAlgn="base" hangingPunct="0">
              <a:spcBef>
                <a:spcPct val="0"/>
              </a:spcBef>
              <a:spcAft>
                <a:spcPct val="0"/>
              </a:spcAft>
              <a:defRPr sz="2400">
                <a:solidFill>
                  <a:schemeClr val="tx1"/>
                </a:solidFill>
                <a:latin typeface="Arial" charset="0"/>
                <a:ea typeface="ＭＳ Ｐゴシック" pitchFamily="1" charset="-128"/>
              </a:defRPr>
            </a:lvl7pPr>
            <a:lvl8pPr marL="3433560" indent="-228904" eaLnBrk="0" fontAlgn="base" hangingPunct="0">
              <a:spcBef>
                <a:spcPct val="0"/>
              </a:spcBef>
              <a:spcAft>
                <a:spcPct val="0"/>
              </a:spcAft>
              <a:defRPr sz="2400">
                <a:solidFill>
                  <a:schemeClr val="tx1"/>
                </a:solidFill>
                <a:latin typeface="Arial" charset="0"/>
                <a:ea typeface="ＭＳ Ｐゴシック" pitchFamily="1" charset="-128"/>
              </a:defRPr>
            </a:lvl8pPr>
            <a:lvl9pPr marL="3891369" indent="-228904" eaLnBrk="0" fontAlgn="base" hangingPunct="0">
              <a:spcBef>
                <a:spcPct val="0"/>
              </a:spcBef>
              <a:spcAft>
                <a:spcPct val="0"/>
              </a:spcAft>
              <a:defRPr sz="2400">
                <a:solidFill>
                  <a:schemeClr val="tx1"/>
                </a:solidFill>
                <a:latin typeface="Arial" charset="0"/>
                <a:ea typeface="ＭＳ Ｐゴシック" pitchFamily="1" charset="-128"/>
              </a:defRPr>
            </a:lvl9pPr>
          </a:lstStyle>
          <a:p>
            <a:fld id="{DE8B10F5-8D45-4D2B-BFC0-F3A6D46DC5AA}" type="slidenum">
              <a:rPr lang="fr-FR" sz="1200"/>
              <a:pPr/>
              <a:t>21</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1" u="sng" dirty="0" smtClean="0">
                <a:hlinkClick r:id="rId3"/>
              </a:rPr>
              <a:t>1)Utiliser le questionnaire</a:t>
            </a:r>
            <a:r>
              <a:rPr lang="fr-FR" dirty="0" smtClean="0"/>
              <a:t> « </a:t>
            </a:r>
            <a:r>
              <a:rPr lang="fr-FR" sz="1200" dirty="0" smtClean="0"/>
              <a:t>Mesure de la culture de sécurité des soins en milieu hospitalier » correspondant à la version française et validée par le Comité de coordination de l’évaluation clinique et de la qualité en Aquitaine (CCECQA) du « </a:t>
            </a:r>
            <a:r>
              <a:rPr lang="fr-FR" sz="1200" dirty="0" err="1" smtClean="0"/>
              <a:t>Hospital</a:t>
            </a:r>
            <a:r>
              <a:rPr lang="fr-FR" sz="1200" dirty="0" smtClean="0"/>
              <a:t> Survey On Patient </a:t>
            </a:r>
            <a:r>
              <a:rPr lang="fr-FR" sz="1200" dirty="0" err="1" smtClean="0"/>
              <a:t>Safety</a:t>
            </a:r>
            <a:r>
              <a:rPr lang="fr-FR" sz="1200" dirty="0" smtClean="0"/>
              <a:t> Culture (HSOPSC) » développé sous l’égide de l’agence américaine Agency for Healthcare </a:t>
            </a:r>
            <a:r>
              <a:rPr lang="fr-FR" sz="1200" dirty="0" err="1" smtClean="0"/>
              <a:t>Research</a:t>
            </a:r>
            <a:r>
              <a:rPr lang="fr-FR" sz="1200" dirty="0" smtClean="0"/>
              <a:t> and </a:t>
            </a:r>
            <a:r>
              <a:rPr lang="fr-FR" sz="1200" dirty="0" err="1" smtClean="0"/>
              <a:t>Quality</a:t>
            </a:r>
            <a:endParaRPr lang="fr-FR" sz="1200" dirty="0" smtClean="0"/>
          </a:p>
          <a:p>
            <a:endParaRPr lang="fr-FR" dirty="0" smtClean="0"/>
          </a:p>
          <a:p>
            <a:r>
              <a:rPr lang="fr-FR" dirty="0" smtClean="0"/>
              <a:t>Avant</a:t>
            </a:r>
            <a:r>
              <a:rPr lang="fr-FR" baseline="0" dirty="0" smtClean="0"/>
              <a:t> de vous lancer, avez-vous des résultats récents (moins d’1 an) de la mesure de la culture de sécurité réalisée au sein de l’équipe concernée par Pacte? Si tel est le cas, récupérez bien les résultats qui vous serviront de T0</a:t>
            </a:r>
          </a:p>
          <a:p>
            <a:endParaRPr lang="fr-FR" baseline="0" dirty="0" smtClean="0"/>
          </a:p>
          <a:p>
            <a:r>
              <a:rPr lang="fr-FR" b="1" baseline="0" dirty="0" smtClean="0">
                <a:solidFill>
                  <a:schemeClr val="accent2"/>
                </a:solidFill>
              </a:rPr>
              <a:t>Si ce n’est pas le cas, contacter la structure régionale de votre région pour accéder à la plateforme e-</a:t>
            </a:r>
            <a:r>
              <a:rPr lang="fr-FR" b="1" baseline="0" dirty="0" err="1" smtClean="0">
                <a:solidFill>
                  <a:schemeClr val="accent2"/>
                </a:solidFill>
              </a:rPr>
              <a:t>forap</a:t>
            </a:r>
            <a:r>
              <a:rPr lang="fr-FR" b="1" baseline="0" dirty="0" smtClean="0">
                <a:solidFill>
                  <a:schemeClr val="accent2"/>
                </a:solidFill>
              </a:rPr>
              <a:t> </a:t>
            </a:r>
            <a:r>
              <a:rPr lang="fr-FR" baseline="0" dirty="0" smtClean="0"/>
              <a:t>et réaliser l’enquête en ligne; Précisez bien lors de votre demande que vous réalisez l’enquête dans le cadre de Pacte.</a:t>
            </a:r>
            <a:endParaRPr lang="fr-FR" dirty="0"/>
          </a:p>
        </p:txBody>
      </p:sp>
      <p:sp>
        <p:nvSpPr>
          <p:cNvPr id="4" name="Espace réservé du numéro de diapositive 3"/>
          <p:cNvSpPr>
            <a:spLocks noGrp="1"/>
          </p:cNvSpPr>
          <p:nvPr>
            <p:ph type="sldNum" sz="quarter" idx="10"/>
          </p:nvPr>
        </p:nvSpPr>
        <p:spPr/>
        <p:txBody>
          <a:bodyPr/>
          <a:lstStyle/>
          <a:p>
            <a:pPr>
              <a:defRPr/>
            </a:pPr>
            <a:fld id="{55AE3C9A-16AD-44AB-865D-1F0603350BDE}" type="slidenum">
              <a:rPr lang="fr-FR" smtClean="0"/>
              <a:pPr>
                <a:defRPr/>
              </a:pPr>
              <a:t>22</a:t>
            </a:fld>
            <a:endParaRPr lang="fr-FR"/>
          </a:p>
        </p:txBody>
      </p:sp>
    </p:spTree>
    <p:extLst>
      <p:ext uri="{BB962C8B-B14F-4D97-AF65-F5344CB8AC3E}">
        <p14:creationId xmlns:p14="http://schemas.microsoft.com/office/powerpoint/2010/main" val="2934834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xfrm>
            <a:off x="907092" y="4713460"/>
            <a:ext cx="4983494" cy="4426323"/>
          </a:xfrm>
          <a:noFill/>
        </p:spPr>
        <p:txBody>
          <a:bodyPr/>
          <a:lstStyle/>
          <a:p>
            <a:pPr marL="342900" indent="-342900">
              <a:buFont typeface="Arial" pitchFamily="34" charset="0"/>
              <a:buChar char="•"/>
              <a:defRPr/>
            </a:pPr>
            <a:r>
              <a:rPr lang="fr-FR" dirty="0"/>
              <a:t>Accompagner le changement</a:t>
            </a:r>
          </a:p>
          <a:p>
            <a:pPr marL="342900" indent="-342900">
              <a:buFont typeface="Arial" pitchFamily="34" charset="0"/>
              <a:buChar char="•"/>
              <a:defRPr/>
            </a:pPr>
            <a:r>
              <a:rPr lang="fr-FR" dirty="0" smtClean="0"/>
              <a:t>Créer </a:t>
            </a:r>
            <a:r>
              <a:rPr lang="fr-FR" dirty="0"/>
              <a:t>et  maintenir une dynamique d’équipe</a:t>
            </a:r>
          </a:p>
          <a:p>
            <a:pPr marL="342900" indent="-342900">
              <a:buFont typeface="Arial" pitchFamily="34" charset="0"/>
              <a:buChar char="•"/>
              <a:defRPr/>
            </a:pPr>
            <a:r>
              <a:rPr lang="fr-FR" dirty="0" smtClean="0"/>
              <a:t>Communiquer</a:t>
            </a:r>
            <a:r>
              <a:rPr lang="fr-FR" dirty="0"/>
              <a:t>++++</a:t>
            </a:r>
          </a:p>
          <a:p>
            <a:pPr marL="342900" indent="-342900">
              <a:buFont typeface="Arial" pitchFamily="34" charset="0"/>
              <a:buChar char="•"/>
              <a:defRPr/>
            </a:pPr>
            <a:r>
              <a:rPr lang="fr-FR" dirty="0" smtClean="0"/>
              <a:t>Former </a:t>
            </a:r>
            <a:r>
              <a:rPr lang="fr-FR" dirty="0"/>
              <a:t>les professionnels</a:t>
            </a:r>
          </a:p>
          <a:p>
            <a:pPr marL="342900" indent="-342900">
              <a:buFont typeface="Arial" pitchFamily="34" charset="0"/>
              <a:buChar char="•"/>
              <a:defRPr/>
            </a:pPr>
            <a:r>
              <a:rPr lang="fr-FR" dirty="0" smtClean="0"/>
              <a:t>Gérer </a:t>
            </a:r>
            <a:r>
              <a:rPr lang="fr-FR" dirty="0"/>
              <a:t>le projet en mode agile</a:t>
            </a:r>
          </a:p>
          <a:p>
            <a:pPr marL="342900" indent="-342900">
              <a:buFont typeface="Arial" pitchFamily="34" charset="0"/>
              <a:buChar char="•"/>
              <a:defRPr/>
            </a:pPr>
            <a:r>
              <a:rPr lang="fr-FR" dirty="0" smtClean="0"/>
              <a:t>Rendre </a:t>
            </a:r>
            <a:r>
              <a:rPr lang="fr-FR" dirty="0"/>
              <a:t>visible les changements positifs</a:t>
            </a:r>
          </a:p>
          <a:p>
            <a:endParaRPr lang="fr-FR" dirty="0" smtClean="0">
              <a:latin typeface="Arial" charset="0"/>
              <a:ea typeface="ＭＳ Ｐゴシック" pitchFamily="1" charset="-128"/>
            </a:endParaRPr>
          </a:p>
          <a:p>
            <a:pPr algn="just"/>
            <a:r>
              <a:rPr lang="fr-FR" b="1" dirty="0" smtClean="0"/>
              <a:t>C’est </a:t>
            </a:r>
            <a:r>
              <a:rPr lang="fr-FR" b="1" dirty="0"/>
              <a:t>l’étape la plus longue qui doit conduire au changement.</a:t>
            </a:r>
          </a:p>
          <a:p>
            <a:pPr algn="just"/>
            <a:r>
              <a:rPr lang="fr-FR" b="1" dirty="0"/>
              <a:t>Transformer les attitudes et comportements tant au niveau individuel, de l’équipe que de l’organisation, ça prend du temps !</a:t>
            </a:r>
          </a:p>
          <a:p>
            <a:endParaRPr lang="fr-FR" dirty="0" smtClean="0">
              <a:latin typeface="Arial" charset="0"/>
              <a:ea typeface="ＭＳ Ｐゴシック" pitchFamily="1" charset="-128"/>
            </a:endParaRPr>
          </a:p>
        </p:txBody>
      </p:sp>
      <p:sp>
        <p:nvSpPr>
          <p:cNvPr id="97284"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3938" indent="-286129">
              <a:defRPr sz="2400">
                <a:solidFill>
                  <a:schemeClr val="tx1"/>
                </a:solidFill>
                <a:latin typeface="Arial" charset="0"/>
                <a:ea typeface="ＭＳ Ｐゴシック" pitchFamily="1" charset="-128"/>
              </a:defRPr>
            </a:lvl2pPr>
            <a:lvl3pPr marL="1144521" indent="-228904">
              <a:defRPr sz="2400">
                <a:solidFill>
                  <a:schemeClr val="tx1"/>
                </a:solidFill>
                <a:latin typeface="Arial" charset="0"/>
                <a:ea typeface="ＭＳ Ｐゴシック" pitchFamily="1" charset="-128"/>
              </a:defRPr>
            </a:lvl3pPr>
            <a:lvl4pPr marL="1602329" indent="-228904">
              <a:defRPr sz="2400">
                <a:solidFill>
                  <a:schemeClr val="tx1"/>
                </a:solidFill>
                <a:latin typeface="Arial" charset="0"/>
                <a:ea typeface="ＭＳ Ｐゴシック" pitchFamily="1" charset="-128"/>
              </a:defRPr>
            </a:lvl4pPr>
            <a:lvl5pPr marL="2060136" indent="-228904">
              <a:defRPr sz="2400">
                <a:solidFill>
                  <a:schemeClr val="tx1"/>
                </a:solidFill>
                <a:latin typeface="Arial" charset="0"/>
                <a:ea typeface="ＭＳ Ｐゴシック" pitchFamily="1" charset="-128"/>
              </a:defRPr>
            </a:lvl5pPr>
            <a:lvl6pPr marL="2517944" indent="-228904" eaLnBrk="0" fontAlgn="base" hangingPunct="0">
              <a:spcBef>
                <a:spcPct val="0"/>
              </a:spcBef>
              <a:spcAft>
                <a:spcPct val="0"/>
              </a:spcAft>
              <a:defRPr sz="2400">
                <a:solidFill>
                  <a:schemeClr val="tx1"/>
                </a:solidFill>
                <a:latin typeface="Arial" charset="0"/>
                <a:ea typeface="ＭＳ Ｐゴシック" pitchFamily="1" charset="-128"/>
              </a:defRPr>
            </a:lvl6pPr>
            <a:lvl7pPr marL="2975753" indent="-228904" eaLnBrk="0" fontAlgn="base" hangingPunct="0">
              <a:spcBef>
                <a:spcPct val="0"/>
              </a:spcBef>
              <a:spcAft>
                <a:spcPct val="0"/>
              </a:spcAft>
              <a:defRPr sz="2400">
                <a:solidFill>
                  <a:schemeClr val="tx1"/>
                </a:solidFill>
                <a:latin typeface="Arial" charset="0"/>
                <a:ea typeface="ＭＳ Ｐゴシック" pitchFamily="1" charset="-128"/>
              </a:defRPr>
            </a:lvl7pPr>
            <a:lvl8pPr marL="3433560" indent="-228904" eaLnBrk="0" fontAlgn="base" hangingPunct="0">
              <a:spcBef>
                <a:spcPct val="0"/>
              </a:spcBef>
              <a:spcAft>
                <a:spcPct val="0"/>
              </a:spcAft>
              <a:defRPr sz="2400">
                <a:solidFill>
                  <a:schemeClr val="tx1"/>
                </a:solidFill>
                <a:latin typeface="Arial" charset="0"/>
                <a:ea typeface="ＭＳ Ｐゴシック" pitchFamily="1" charset="-128"/>
              </a:defRPr>
            </a:lvl8pPr>
            <a:lvl9pPr marL="3891369" indent="-228904" eaLnBrk="0" fontAlgn="base" hangingPunct="0">
              <a:spcBef>
                <a:spcPct val="0"/>
              </a:spcBef>
              <a:spcAft>
                <a:spcPct val="0"/>
              </a:spcAft>
              <a:defRPr sz="2400">
                <a:solidFill>
                  <a:schemeClr val="tx1"/>
                </a:solidFill>
                <a:latin typeface="Arial" charset="0"/>
                <a:ea typeface="ＭＳ Ｐゴシック" pitchFamily="1" charset="-128"/>
              </a:defRPr>
            </a:lvl9pPr>
          </a:lstStyle>
          <a:p>
            <a:fld id="{DE8B10F5-8D45-4D2B-BFC0-F3A6D46DC5AA}" type="slidenum">
              <a:rPr lang="fr-FR" sz="1200"/>
              <a:pPr/>
              <a:t>23</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200" kern="1200" dirty="0" smtClean="0">
              <a:solidFill>
                <a:schemeClr val="tx1"/>
              </a:solidFill>
              <a:effectLst/>
              <a:latin typeface="Arial" pitchFamily="34" charset="0"/>
              <a:ea typeface="ＭＳ Ｐゴシック" pitchFamily="34" charset="-128"/>
              <a:cs typeface="+mn-cs"/>
            </a:endParaRPr>
          </a:p>
        </p:txBody>
      </p:sp>
      <p:sp>
        <p:nvSpPr>
          <p:cNvPr id="716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pitchFamily="34" charset="-128"/>
              </a:defRPr>
            </a:lvl1pPr>
            <a:lvl2pPr marL="742950" indent="-285750" eaLnBrk="0" hangingPunct="0">
              <a:defRPr sz="1600">
                <a:solidFill>
                  <a:schemeClr val="tx1"/>
                </a:solidFill>
                <a:latin typeface="Times New Roman" pitchFamily="18" charset="0"/>
                <a:ea typeface="ＭＳ Ｐゴシック" pitchFamily="34" charset="-128"/>
              </a:defRPr>
            </a:lvl2pPr>
            <a:lvl3pPr marL="1143000" indent="-228600" eaLnBrk="0" hangingPunct="0">
              <a:defRPr sz="1600">
                <a:solidFill>
                  <a:schemeClr val="tx1"/>
                </a:solidFill>
                <a:latin typeface="Times New Roman" pitchFamily="18" charset="0"/>
                <a:ea typeface="ＭＳ Ｐゴシック" pitchFamily="34" charset="-128"/>
              </a:defRPr>
            </a:lvl3pPr>
            <a:lvl4pPr marL="1600200" indent="-228600" eaLnBrk="0" hangingPunct="0">
              <a:defRPr sz="1600">
                <a:solidFill>
                  <a:schemeClr val="tx1"/>
                </a:solidFill>
                <a:latin typeface="Times New Roman" pitchFamily="18" charset="0"/>
                <a:ea typeface="ＭＳ Ｐゴシック" pitchFamily="34" charset="-128"/>
              </a:defRPr>
            </a:lvl4pPr>
            <a:lvl5pPr marL="2057400" indent="-228600" eaLnBrk="0" hangingPunct="0">
              <a:defRPr sz="16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pitchFamily="34" charset="-128"/>
              </a:defRPr>
            </a:lvl9pPr>
          </a:lstStyle>
          <a:p>
            <a:pPr eaLnBrk="1" hangingPunct="1"/>
            <a:fld id="{EB5DB2F1-06F2-423F-AADA-AA674F46AA83}" type="slidenum">
              <a:rPr lang="fr-FR" sz="1200" smtClean="0">
                <a:solidFill>
                  <a:srgbClr val="000000"/>
                </a:solidFill>
                <a:latin typeface="Arial" charset="0"/>
              </a:rPr>
              <a:pPr eaLnBrk="1" hangingPunct="1"/>
              <a:t>4</a:t>
            </a:fld>
            <a:endParaRPr lang="fr-FR" sz="1200" smtClean="0">
              <a:solidFill>
                <a:srgbClr val="0000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1" u="sng" dirty="0" smtClean="0">
                <a:hlinkClick r:id="rId3"/>
              </a:rPr>
              <a:t>Utiliser le questionnaire</a:t>
            </a:r>
            <a:r>
              <a:rPr lang="fr-FR" dirty="0" smtClean="0"/>
              <a:t> « </a:t>
            </a:r>
            <a:r>
              <a:rPr lang="fr-FR" sz="1200" dirty="0" smtClean="0"/>
              <a:t>Mesure de la culture de sécurité des soins en milieu hospitalier » correspondant à la version française et validée par le Comité de coordination de l’évaluation clinique et de la qualité en Aquitaine (CCECQA) du « </a:t>
            </a:r>
            <a:r>
              <a:rPr lang="fr-FR" sz="1200" dirty="0" err="1" smtClean="0"/>
              <a:t>Hospital</a:t>
            </a:r>
            <a:r>
              <a:rPr lang="fr-FR" sz="1200" dirty="0" smtClean="0"/>
              <a:t> Survey On Patient </a:t>
            </a:r>
            <a:r>
              <a:rPr lang="fr-FR" sz="1200" dirty="0" err="1" smtClean="0"/>
              <a:t>Safety</a:t>
            </a:r>
            <a:r>
              <a:rPr lang="fr-FR" sz="1200" dirty="0" smtClean="0"/>
              <a:t> Culture (HSOPSC) » développé sous l’égide de l’agence américaine Agency for Healthcare </a:t>
            </a:r>
            <a:r>
              <a:rPr lang="fr-FR" sz="1200" dirty="0" err="1" smtClean="0"/>
              <a:t>Research</a:t>
            </a:r>
            <a:r>
              <a:rPr lang="fr-FR" sz="1200" dirty="0" smtClean="0"/>
              <a:t> and </a:t>
            </a:r>
            <a:r>
              <a:rPr lang="fr-FR" sz="1200" dirty="0" err="1" smtClean="0"/>
              <a:t>Quality</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5AE3C9A-16AD-44AB-865D-1F0603350BDE}" type="slidenum">
              <a:rPr lang="fr-FR" smtClean="0"/>
              <a:pPr>
                <a:defRPr/>
              </a:pPr>
              <a:t>24</a:t>
            </a:fld>
            <a:endParaRPr lang="fr-FR"/>
          </a:p>
        </p:txBody>
      </p:sp>
    </p:spTree>
    <p:extLst>
      <p:ext uri="{BB962C8B-B14F-4D97-AF65-F5344CB8AC3E}">
        <p14:creationId xmlns:p14="http://schemas.microsoft.com/office/powerpoint/2010/main" val="293483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5AE3C9A-16AD-44AB-865D-1F0603350BDE}" type="slidenum">
              <a:rPr lang="fr-FR" smtClean="0"/>
              <a:pPr>
                <a:defRPr/>
              </a:pPr>
              <a:t>25</a:t>
            </a:fld>
            <a:endParaRPr lang="fr-FR"/>
          </a:p>
        </p:txBody>
      </p:sp>
    </p:spTree>
    <p:extLst>
      <p:ext uri="{BB962C8B-B14F-4D97-AF65-F5344CB8AC3E}">
        <p14:creationId xmlns:p14="http://schemas.microsoft.com/office/powerpoint/2010/main" val="293483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p:spPr>
        <p:txBody>
          <a:bodyPr/>
          <a:lstStyle/>
          <a:p>
            <a:endParaRPr lang="fr-FR" dirty="0" smtClean="0">
              <a:latin typeface="Arial" charset="0"/>
              <a:ea typeface="ＭＳ Ｐゴシック" pitchFamily="1" charset="-128"/>
            </a:endParaRPr>
          </a:p>
        </p:txBody>
      </p:sp>
      <p:sp>
        <p:nvSpPr>
          <p:cNvPr id="97284"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3938" indent="-286129">
              <a:defRPr sz="2400">
                <a:solidFill>
                  <a:schemeClr val="tx1"/>
                </a:solidFill>
                <a:latin typeface="Arial" charset="0"/>
                <a:ea typeface="ＭＳ Ｐゴシック" pitchFamily="1" charset="-128"/>
              </a:defRPr>
            </a:lvl2pPr>
            <a:lvl3pPr marL="1144521" indent="-228904">
              <a:defRPr sz="2400">
                <a:solidFill>
                  <a:schemeClr val="tx1"/>
                </a:solidFill>
                <a:latin typeface="Arial" charset="0"/>
                <a:ea typeface="ＭＳ Ｐゴシック" pitchFamily="1" charset="-128"/>
              </a:defRPr>
            </a:lvl3pPr>
            <a:lvl4pPr marL="1602329" indent="-228904">
              <a:defRPr sz="2400">
                <a:solidFill>
                  <a:schemeClr val="tx1"/>
                </a:solidFill>
                <a:latin typeface="Arial" charset="0"/>
                <a:ea typeface="ＭＳ Ｐゴシック" pitchFamily="1" charset="-128"/>
              </a:defRPr>
            </a:lvl4pPr>
            <a:lvl5pPr marL="2060136" indent="-228904">
              <a:defRPr sz="2400">
                <a:solidFill>
                  <a:schemeClr val="tx1"/>
                </a:solidFill>
                <a:latin typeface="Arial" charset="0"/>
                <a:ea typeface="ＭＳ Ｐゴシック" pitchFamily="1" charset="-128"/>
              </a:defRPr>
            </a:lvl5pPr>
            <a:lvl6pPr marL="2517944" indent="-228904" eaLnBrk="0" fontAlgn="base" hangingPunct="0">
              <a:spcBef>
                <a:spcPct val="0"/>
              </a:spcBef>
              <a:spcAft>
                <a:spcPct val="0"/>
              </a:spcAft>
              <a:defRPr sz="2400">
                <a:solidFill>
                  <a:schemeClr val="tx1"/>
                </a:solidFill>
                <a:latin typeface="Arial" charset="0"/>
                <a:ea typeface="ＭＳ Ｐゴシック" pitchFamily="1" charset="-128"/>
              </a:defRPr>
            </a:lvl6pPr>
            <a:lvl7pPr marL="2975753" indent="-228904" eaLnBrk="0" fontAlgn="base" hangingPunct="0">
              <a:spcBef>
                <a:spcPct val="0"/>
              </a:spcBef>
              <a:spcAft>
                <a:spcPct val="0"/>
              </a:spcAft>
              <a:defRPr sz="2400">
                <a:solidFill>
                  <a:schemeClr val="tx1"/>
                </a:solidFill>
                <a:latin typeface="Arial" charset="0"/>
                <a:ea typeface="ＭＳ Ｐゴシック" pitchFamily="1" charset="-128"/>
              </a:defRPr>
            </a:lvl7pPr>
            <a:lvl8pPr marL="3433560" indent="-228904" eaLnBrk="0" fontAlgn="base" hangingPunct="0">
              <a:spcBef>
                <a:spcPct val="0"/>
              </a:spcBef>
              <a:spcAft>
                <a:spcPct val="0"/>
              </a:spcAft>
              <a:defRPr sz="2400">
                <a:solidFill>
                  <a:schemeClr val="tx1"/>
                </a:solidFill>
                <a:latin typeface="Arial" charset="0"/>
                <a:ea typeface="ＭＳ Ｐゴシック" pitchFamily="1" charset="-128"/>
              </a:defRPr>
            </a:lvl8pPr>
            <a:lvl9pPr marL="3891369" indent="-228904" eaLnBrk="0" fontAlgn="base" hangingPunct="0">
              <a:spcBef>
                <a:spcPct val="0"/>
              </a:spcBef>
              <a:spcAft>
                <a:spcPct val="0"/>
              </a:spcAft>
              <a:defRPr sz="2400">
                <a:solidFill>
                  <a:schemeClr val="tx1"/>
                </a:solidFill>
                <a:latin typeface="Arial" charset="0"/>
                <a:ea typeface="ＭＳ Ｐゴシック" pitchFamily="1" charset="-128"/>
              </a:defRPr>
            </a:lvl9pPr>
          </a:lstStyle>
          <a:p>
            <a:fld id="{DE8B10F5-8D45-4D2B-BFC0-F3A6D46DC5AA}" type="slidenum">
              <a:rPr lang="fr-FR" sz="1200"/>
              <a:pPr/>
              <a:t>27</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dirty="0" smtClean="0">
                <a:solidFill>
                  <a:schemeClr val="bg1"/>
                </a:solidFill>
              </a:rPr>
              <a:t>ont le moins d’EIG, mais ceux qui savent gérer collectivement les EIG</a:t>
            </a:r>
          </a:p>
          <a:p>
            <a:pPr marL="0" indent="0" eaLnBrk="1" hangingPunct="1">
              <a:buFont typeface="Wingdings" pitchFamily="2" charset="2"/>
              <a:buNone/>
              <a:defRPr/>
            </a:pPr>
            <a:endParaRPr lang="fr-FR" altLang="fr-FR" sz="1200" b="1" i="0" dirty="0" smtClean="0">
              <a:solidFill>
                <a:schemeClr val="bg1"/>
              </a:solidFill>
              <a:latin typeface="Times New Roman" pitchFamily="18" charset="0"/>
            </a:endParaRPr>
          </a:p>
          <a:p>
            <a:pPr marL="0" indent="0" eaLnBrk="1" hangingPunct="1">
              <a:buFont typeface="Wingdings" pitchFamily="2" charset="2"/>
              <a:buNone/>
              <a:defRPr/>
            </a:pPr>
            <a:r>
              <a:rPr lang="fr-FR" altLang="fr-FR" sz="1200" b="1" i="0" dirty="0" smtClean="0">
                <a:solidFill>
                  <a:schemeClr val="bg1"/>
                </a:solidFill>
                <a:latin typeface="Times New Roman" pitchFamily="18" charset="0"/>
              </a:rPr>
              <a:t>Voix</a:t>
            </a:r>
            <a:r>
              <a:rPr lang="fr-FR" altLang="fr-FR" sz="1200" b="1" i="0" baseline="0" dirty="0" smtClean="0">
                <a:solidFill>
                  <a:schemeClr val="bg1"/>
                </a:solidFill>
                <a:latin typeface="Times New Roman" pitchFamily="18" charset="0"/>
              </a:rPr>
              <a:t> off : il faut miser plus sur la récupération des complications et la gestion sûre</a:t>
            </a:r>
            <a:endParaRPr lang="fr-FR" altLang="fr-FR" sz="1200" b="1" dirty="0" smtClean="0"/>
          </a:p>
          <a:p>
            <a:endParaRPr lang="fr-FR" baseline="0" dirty="0" smtClean="0">
              <a:sym typeface="Wingdings"/>
            </a:endParaRPr>
          </a:p>
        </p:txBody>
      </p:sp>
      <p:sp>
        <p:nvSpPr>
          <p:cNvPr id="4" name="Espace réservé du numéro de diapositive 3"/>
          <p:cNvSpPr>
            <a:spLocks noGrp="1"/>
          </p:cNvSpPr>
          <p:nvPr>
            <p:ph type="sldNum" sz="quarter" idx="10"/>
          </p:nvPr>
        </p:nvSpPr>
        <p:spPr/>
        <p:txBody>
          <a:bodyPr/>
          <a:lstStyle/>
          <a:p>
            <a:pPr>
              <a:defRPr/>
            </a:pPr>
            <a:fld id="{853BDAA0-2041-4004-BE35-4DECFAD91A03}" type="slidenum">
              <a:rPr lang="fr-FR" smtClean="0"/>
              <a:pPr>
                <a:defRPr/>
              </a:pPr>
              <a:t>5</a:t>
            </a:fld>
            <a:endParaRPr lang="fr-FR"/>
          </a:p>
        </p:txBody>
      </p:sp>
    </p:spTree>
    <p:extLst>
      <p:ext uri="{BB962C8B-B14F-4D97-AF65-F5344CB8AC3E}">
        <p14:creationId xmlns:p14="http://schemas.microsoft.com/office/powerpoint/2010/main" val="60788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87CD8C-F776-45C9-8FDF-A432C0534170}" type="slidenum">
              <a:rPr lang="fr-FR" smtClean="0"/>
              <a:t>6</a:t>
            </a:fld>
            <a:endParaRPr lang="fr-FR"/>
          </a:p>
        </p:txBody>
      </p:sp>
    </p:spTree>
    <p:extLst>
      <p:ext uri="{BB962C8B-B14F-4D97-AF65-F5344CB8AC3E}">
        <p14:creationId xmlns:p14="http://schemas.microsoft.com/office/powerpoint/2010/main" val="259090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5AE3C9A-16AD-44AB-865D-1F0603350BDE}" type="slidenum">
              <a:rPr lang="fr-FR" smtClean="0"/>
              <a:pPr>
                <a:defRPr/>
              </a:pPr>
              <a:t>7</a:t>
            </a:fld>
            <a:endParaRPr lang="fr-FR"/>
          </a:p>
        </p:txBody>
      </p:sp>
    </p:spTree>
    <p:extLst>
      <p:ext uri="{BB962C8B-B14F-4D97-AF65-F5344CB8AC3E}">
        <p14:creationId xmlns:p14="http://schemas.microsoft.com/office/powerpoint/2010/main" val="207820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lgn="just">
              <a:buFont typeface="Arial" pitchFamily="34" charset="0"/>
              <a:buChar char="•"/>
              <a:defRPr/>
            </a:pPr>
            <a:r>
              <a:rPr lang="fr-FR" sz="1200" dirty="0" smtClean="0"/>
              <a:t>Sécuriser la prise en charge du patient en faisant de l’équipe une barrière de sécurité</a:t>
            </a:r>
          </a:p>
          <a:p>
            <a:pPr marL="571500" indent="-571500" algn="just">
              <a:buFont typeface="Arial" pitchFamily="34" charset="0"/>
              <a:buChar char="•"/>
              <a:defRPr/>
            </a:pPr>
            <a:r>
              <a:rPr lang="fr-FR" sz="1200" dirty="0" smtClean="0"/>
              <a:t>Améliorer la qualité de vie au  travail pour les professionnels</a:t>
            </a:r>
          </a:p>
          <a:p>
            <a:pPr eaLnBrk="1" hangingPunct="1"/>
            <a:endParaRPr lang="fr-FR" altLang="fr-FR" dirty="0" smtClean="0"/>
          </a:p>
          <a:p>
            <a:pPr eaLnBrk="1" hangingPunct="1"/>
            <a:r>
              <a:rPr lang="fr-FR" altLang="fr-FR" dirty="0" smtClean="0"/>
              <a:t>PACTE = Evaluer une performance d’équipe</a:t>
            </a:r>
          </a:p>
          <a:p>
            <a:pPr eaLnBrk="1" hangingPunct="1"/>
            <a:r>
              <a:rPr lang="fr-FR" altLang="fr-FR" dirty="0" smtClean="0"/>
              <a:t>Un travail sur les déterminants du travail en équipe : faire prendre conscience du facteur humain et rendre l’équipe plus efficace</a:t>
            </a:r>
          </a:p>
          <a:p>
            <a:pPr eaLnBrk="1" hangingPunct="1"/>
            <a:endParaRPr lang="fr-FR" altLang="fr-FR" dirty="0" smtClean="0"/>
          </a:p>
          <a:p>
            <a:pPr eaLnBrk="1" hangingPunct="1"/>
            <a:r>
              <a:rPr lang="fr-FR" altLang="fr-FR" dirty="0" smtClean="0"/>
              <a:t>Les domaines d’action : la communication, le leadership, la culture sécurité, la gestion des compétences, etc.</a:t>
            </a:r>
          </a:p>
          <a:p>
            <a:pPr eaLnBrk="1" hangingPunct="1"/>
            <a:endParaRPr lang="fr-FR" altLang="fr-FR" dirty="0" smtClean="0"/>
          </a:p>
          <a:p>
            <a:pPr eaLnBrk="1" hangingPunct="1"/>
            <a:r>
              <a:rPr lang="fr-FR" altLang="fr-FR" dirty="0" smtClean="0"/>
              <a:t>Identifier les bonnes pratiques de sécurité : importance du système, gestion des risques en équipe, briefing, débriefing, no go, SAED etc.</a:t>
            </a:r>
          </a:p>
          <a:p>
            <a:pPr eaLnBrk="1" hangingPunct="1"/>
            <a:endParaRPr lang="fr-FR" altLang="fr-FR" dirty="0" smtClean="0"/>
          </a:p>
          <a:p>
            <a:endParaRPr lang="fr-FR" altLang="fr-FR" dirty="0" smtClean="0"/>
          </a:p>
        </p:txBody>
      </p:sp>
      <p:sp>
        <p:nvSpPr>
          <p:cNvPr id="337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9" tIns="45344" rIns="90689" bIns="45344"/>
          <a:lstStyle>
            <a:lvl1pPr defTabSz="884238" eaLnBrk="0" hangingPunct="0">
              <a:defRPr>
                <a:solidFill>
                  <a:schemeClr val="tx1"/>
                </a:solidFill>
                <a:latin typeface="Arial" charset="0"/>
                <a:cs typeface="Arial" charset="0"/>
              </a:defRPr>
            </a:lvl1pPr>
            <a:lvl2pPr marL="742950" indent="-285750" defTabSz="884238" eaLnBrk="0" hangingPunct="0">
              <a:defRPr>
                <a:solidFill>
                  <a:schemeClr val="tx1"/>
                </a:solidFill>
                <a:latin typeface="Arial" charset="0"/>
                <a:cs typeface="Arial" charset="0"/>
              </a:defRPr>
            </a:lvl2pPr>
            <a:lvl3pPr marL="1143000" indent="-228600" defTabSz="884238" eaLnBrk="0" hangingPunct="0">
              <a:defRPr>
                <a:solidFill>
                  <a:schemeClr val="tx1"/>
                </a:solidFill>
                <a:latin typeface="Arial" charset="0"/>
                <a:cs typeface="Arial" charset="0"/>
              </a:defRPr>
            </a:lvl3pPr>
            <a:lvl4pPr marL="1600200" indent="-228600" defTabSz="884238" eaLnBrk="0" hangingPunct="0">
              <a:defRPr>
                <a:solidFill>
                  <a:schemeClr val="tx1"/>
                </a:solidFill>
                <a:latin typeface="Arial" charset="0"/>
                <a:cs typeface="Arial" charset="0"/>
              </a:defRPr>
            </a:lvl4pPr>
            <a:lvl5pPr marL="2057400" indent="-228600" defTabSz="884238" eaLnBrk="0" hangingPunct="0">
              <a:defRPr>
                <a:solidFill>
                  <a:schemeClr val="tx1"/>
                </a:solidFill>
                <a:latin typeface="Arial" charset="0"/>
                <a:cs typeface="Arial" charset="0"/>
              </a:defRPr>
            </a:lvl5pPr>
            <a:lvl6pPr marL="2514600" indent="-228600" defTabSz="884238" eaLnBrk="0" fontAlgn="base" hangingPunct="0">
              <a:spcBef>
                <a:spcPct val="0"/>
              </a:spcBef>
              <a:spcAft>
                <a:spcPct val="0"/>
              </a:spcAft>
              <a:defRPr>
                <a:solidFill>
                  <a:schemeClr val="tx1"/>
                </a:solidFill>
                <a:latin typeface="Arial" charset="0"/>
                <a:cs typeface="Arial" charset="0"/>
              </a:defRPr>
            </a:lvl6pPr>
            <a:lvl7pPr marL="2971800" indent="-228600" defTabSz="884238" eaLnBrk="0" fontAlgn="base" hangingPunct="0">
              <a:spcBef>
                <a:spcPct val="0"/>
              </a:spcBef>
              <a:spcAft>
                <a:spcPct val="0"/>
              </a:spcAft>
              <a:defRPr>
                <a:solidFill>
                  <a:schemeClr val="tx1"/>
                </a:solidFill>
                <a:latin typeface="Arial" charset="0"/>
                <a:cs typeface="Arial" charset="0"/>
              </a:defRPr>
            </a:lvl7pPr>
            <a:lvl8pPr marL="3429000" indent="-228600" defTabSz="884238" eaLnBrk="0" fontAlgn="base" hangingPunct="0">
              <a:spcBef>
                <a:spcPct val="0"/>
              </a:spcBef>
              <a:spcAft>
                <a:spcPct val="0"/>
              </a:spcAft>
              <a:defRPr>
                <a:solidFill>
                  <a:schemeClr val="tx1"/>
                </a:solidFill>
                <a:latin typeface="Arial" charset="0"/>
                <a:cs typeface="Arial" charset="0"/>
              </a:defRPr>
            </a:lvl8pPr>
            <a:lvl9pPr marL="3886200" indent="-228600" defTabSz="884238" eaLnBrk="0" fontAlgn="base" hangingPunct="0">
              <a:spcBef>
                <a:spcPct val="0"/>
              </a:spcBef>
              <a:spcAft>
                <a:spcPct val="0"/>
              </a:spcAft>
              <a:defRPr>
                <a:solidFill>
                  <a:schemeClr val="tx1"/>
                </a:solidFill>
                <a:latin typeface="Arial" charset="0"/>
                <a:cs typeface="Arial" charset="0"/>
              </a:defRPr>
            </a:lvl9pPr>
          </a:lstStyle>
          <a:p>
            <a:pPr>
              <a:buClr>
                <a:srgbClr val="000000"/>
              </a:buClr>
              <a:buFont typeface="Times New Roman" pitchFamily="18" charset="0"/>
              <a:buNone/>
            </a:pPr>
            <a:fld id="{3FA497DC-DCE4-42DE-B758-40C5A5BCFDA8}" type="slidenum">
              <a:rPr lang="fr-FR" altLang="fr-FR" smtClean="0"/>
              <a:pPr>
                <a:buClr>
                  <a:srgbClr val="000000"/>
                </a:buClr>
                <a:buFont typeface="Times New Roman" pitchFamily="18" charset="0"/>
                <a:buNone/>
              </a:pPr>
              <a:t>8</a:t>
            </a:fld>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xfrm>
            <a:off x="917575" y="744538"/>
            <a:ext cx="4962525" cy="3722687"/>
          </a:xfrm>
          <a:ln/>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600"/>
              </a:spcAft>
              <a:buFont typeface="Arial" panose="020B0604020202020204" pitchFamily="34" charset="0"/>
              <a:buNone/>
              <a:defRPr/>
            </a:pPr>
            <a:r>
              <a:rPr lang="fr-FR" u="none" dirty="0" smtClean="0"/>
              <a:t>Le projet Pacte vise à concilier:</a:t>
            </a:r>
          </a:p>
          <a:p>
            <a:pPr marL="457200" indent="-457200">
              <a:spcAft>
                <a:spcPts val="600"/>
              </a:spcAft>
              <a:buFont typeface="Arial" panose="020B0604020202020204" pitchFamily="34" charset="0"/>
              <a:buChar char="•"/>
              <a:defRPr/>
            </a:pPr>
            <a:endParaRPr lang="fr-FR" u="sng" dirty="0" smtClean="0"/>
          </a:p>
          <a:p>
            <a:pPr marL="457200" indent="-457200">
              <a:spcAft>
                <a:spcPts val="600"/>
              </a:spcAft>
              <a:buFont typeface="Arial" panose="020B0604020202020204" pitchFamily="34" charset="0"/>
              <a:buChar char="•"/>
              <a:defRPr/>
            </a:pPr>
            <a:r>
              <a:rPr lang="fr-FR" b="1" u="none" dirty="0" smtClean="0">
                <a:solidFill>
                  <a:schemeClr val="accent2"/>
                </a:solidFill>
              </a:rPr>
              <a:t>Un Projet </a:t>
            </a:r>
            <a:r>
              <a:rPr lang="fr-FR" b="1" dirty="0" smtClean="0">
                <a:solidFill>
                  <a:schemeClr val="accent2"/>
                </a:solidFill>
              </a:rPr>
              <a:t>d’équipe </a:t>
            </a:r>
            <a:r>
              <a:rPr lang="fr-FR" dirty="0" smtClean="0"/>
              <a:t>visant  l’amélioration continue de la qualité et de la sécurité du patient</a:t>
            </a:r>
          </a:p>
          <a:p>
            <a:pPr marL="457200" indent="-457200">
              <a:spcAft>
                <a:spcPts val="600"/>
              </a:spcAft>
              <a:buFont typeface="Arial" panose="020B0604020202020204" pitchFamily="34" charset="0"/>
              <a:buChar char="•"/>
              <a:defRPr/>
            </a:pPr>
            <a:r>
              <a:rPr lang="fr-FR" dirty="0" smtClean="0"/>
              <a:t>Le développement de </a:t>
            </a:r>
            <a:r>
              <a:rPr lang="fr-FR" b="1" dirty="0" smtClean="0">
                <a:solidFill>
                  <a:schemeClr val="accent2"/>
                </a:solidFill>
              </a:rPr>
              <a:t>compétences </a:t>
            </a:r>
            <a:r>
              <a:rPr lang="fr-FR" b="1" u="none" dirty="0" smtClean="0">
                <a:solidFill>
                  <a:schemeClr val="accent2"/>
                </a:solidFill>
              </a:rPr>
              <a:t>non techniques </a:t>
            </a:r>
          </a:p>
          <a:p>
            <a:pPr marL="457200" indent="-457200">
              <a:spcAft>
                <a:spcPts val="600"/>
              </a:spcAft>
              <a:buFont typeface="Arial" panose="020B0604020202020204" pitchFamily="34" charset="0"/>
              <a:buChar char="•"/>
              <a:defRPr/>
            </a:pPr>
            <a:r>
              <a:rPr lang="fr-FR" b="1" u="none" dirty="0" smtClean="0">
                <a:solidFill>
                  <a:schemeClr val="accent2"/>
                </a:solidFill>
              </a:rPr>
              <a:t>La prise en compte des conditions dans lesquelles</a:t>
            </a:r>
            <a:r>
              <a:rPr lang="fr-FR" b="1" u="none" baseline="0" dirty="0" smtClean="0">
                <a:solidFill>
                  <a:schemeClr val="accent2"/>
                </a:solidFill>
              </a:rPr>
              <a:t> les activité sont réalisées</a:t>
            </a:r>
          </a:p>
          <a:p>
            <a:pPr marL="457200" indent="-457200">
              <a:spcAft>
                <a:spcPts val="600"/>
              </a:spcAft>
              <a:buFont typeface="Arial" panose="020B0604020202020204" pitchFamily="34" charset="0"/>
              <a:buChar char="•"/>
              <a:defRPr/>
            </a:pPr>
            <a:r>
              <a:rPr lang="fr-FR" b="1" u="none" baseline="0" dirty="0" smtClean="0">
                <a:solidFill>
                  <a:schemeClr val="accent2"/>
                </a:solidFill>
              </a:rPr>
              <a:t>La capacité d’une équipe à gérer les inattendus et notamment à mieux les récupérer</a:t>
            </a:r>
            <a:endParaRPr lang="fr-FR" b="1" u="none" dirty="0" smtClean="0">
              <a:solidFill>
                <a:schemeClr val="accent2"/>
              </a:solidFill>
            </a:endParaRPr>
          </a:p>
          <a:p>
            <a:pPr marL="457200" indent="-457200">
              <a:spcAft>
                <a:spcPts val="600"/>
              </a:spcAft>
              <a:buFont typeface="Arial" panose="020B0604020202020204" pitchFamily="34" charset="0"/>
              <a:buChar char="•"/>
              <a:defRPr/>
            </a:pPr>
            <a:r>
              <a:rPr lang="fr-FR" b="1" u="none" dirty="0" smtClean="0"/>
              <a:t>Le suivi des indicateurs </a:t>
            </a:r>
          </a:p>
          <a:p>
            <a:endParaRPr lang="fr-FR" altLang="fr-FR" b="1" u="none" dirty="0" smtClean="0"/>
          </a:p>
        </p:txBody>
      </p:sp>
      <p:sp>
        <p:nvSpPr>
          <p:cNvPr id="450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78" eaLnBrk="0" hangingPunct="0">
              <a:spcBef>
                <a:spcPct val="30000"/>
              </a:spcBef>
              <a:defRPr sz="1200">
                <a:solidFill>
                  <a:schemeClr val="tx1"/>
                </a:solidFill>
                <a:latin typeface="Arial" charset="0"/>
              </a:defRPr>
            </a:lvl1pPr>
            <a:lvl2pPr marL="742836" indent="-284881" defTabSz="914378" eaLnBrk="0" hangingPunct="0">
              <a:spcBef>
                <a:spcPct val="30000"/>
              </a:spcBef>
              <a:defRPr sz="1200">
                <a:solidFill>
                  <a:schemeClr val="tx1"/>
                </a:solidFill>
                <a:latin typeface="Arial" charset="0"/>
              </a:defRPr>
            </a:lvl2pPr>
            <a:lvl3pPr marL="1144121" indent="-228212" defTabSz="914378" eaLnBrk="0" hangingPunct="0">
              <a:spcBef>
                <a:spcPct val="30000"/>
              </a:spcBef>
              <a:defRPr sz="1200">
                <a:solidFill>
                  <a:schemeClr val="tx1"/>
                </a:solidFill>
                <a:latin typeface="Arial" charset="0"/>
              </a:defRPr>
            </a:lvl3pPr>
            <a:lvl4pPr marL="1602075" indent="-228212" defTabSz="914378" eaLnBrk="0" hangingPunct="0">
              <a:spcBef>
                <a:spcPct val="30000"/>
              </a:spcBef>
              <a:defRPr sz="1200">
                <a:solidFill>
                  <a:schemeClr val="tx1"/>
                </a:solidFill>
                <a:latin typeface="Arial" charset="0"/>
              </a:defRPr>
            </a:lvl4pPr>
            <a:lvl5pPr marL="2060029" indent="-228212" defTabSz="914378" eaLnBrk="0" hangingPunct="0">
              <a:spcBef>
                <a:spcPct val="30000"/>
              </a:spcBef>
              <a:defRPr sz="1200">
                <a:solidFill>
                  <a:schemeClr val="tx1"/>
                </a:solidFill>
                <a:latin typeface="Arial" charset="0"/>
              </a:defRPr>
            </a:lvl5pPr>
            <a:lvl6pPr marL="2501136" indent="-228212" defTabSz="914378" eaLnBrk="0" fontAlgn="base" hangingPunct="0">
              <a:spcBef>
                <a:spcPct val="30000"/>
              </a:spcBef>
              <a:spcAft>
                <a:spcPct val="0"/>
              </a:spcAft>
              <a:defRPr sz="1200">
                <a:solidFill>
                  <a:schemeClr val="tx1"/>
                </a:solidFill>
                <a:latin typeface="Arial" charset="0"/>
              </a:defRPr>
            </a:lvl6pPr>
            <a:lvl7pPr marL="2942243" indent="-228212" defTabSz="914378" eaLnBrk="0" fontAlgn="base" hangingPunct="0">
              <a:spcBef>
                <a:spcPct val="30000"/>
              </a:spcBef>
              <a:spcAft>
                <a:spcPct val="0"/>
              </a:spcAft>
              <a:defRPr sz="1200">
                <a:solidFill>
                  <a:schemeClr val="tx1"/>
                </a:solidFill>
                <a:latin typeface="Arial" charset="0"/>
              </a:defRPr>
            </a:lvl7pPr>
            <a:lvl8pPr marL="3383349" indent="-228212" defTabSz="914378" eaLnBrk="0" fontAlgn="base" hangingPunct="0">
              <a:spcBef>
                <a:spcPct val="30000"/>
              </a:spcBef>
              <a:spcAft>
                <a:spcPct val="0"/>
              </a:spcAft>
              <a:defRPr sz="1200">
                <a:solidFill>
                  <a:schemeClr val="tx1"/>
                </a:solidFill>
                <a:latin typeface="Arial" charset="0"/>
              </a:defRPr>
            </a:lvl8pPr>
            <a:lvl9pPr marL="3824456" indent="-228212" defTabSz="91437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3C70F3-333E-46ED-8D39-55FB13A96E30}" type="slidenum">
              <a:rPr lang="fr-FR" altLang="fr-FR" smtClean="0">
                <a:ea typeface="ＭＳ Ｐゴシック" pitchFamily="34" charset="-128"/>
              </a:rPr>
              <a:pPr eaLnBrk="1" hangingPunct="1">
                <a:spcBef>
                  <a:spcPct val="0"/>
                </a:spcBef>
              </a:pPr>
              <a:t>9</a:t>
            </a:fld>
            <a:endParaRPr lang="fr-FR" altLang="fr-FR"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p:spPr>
        <p:txBody>
          <a:bodyPr/>
          <a:lstStyle/>
          <a:p>
            <a:r>
              <a:rPr lang="fr-FR" b="1" i="1" smtClean="0">
                <a:latin typeface="Arial" charset="0"/>
              </a:rPr>
              <a:t>Qu’est-ce qu’une équipe ?</a:t>
            </a:r>
            <a:r>
              <a:rPr lang="fr-FR" b="1" smtClean="0">
                <a:latin typeface="Arial" charset="0"/>
              </a:rPr>
              <a:t> </a:t>
            </a:r>
            <a:endParaRPr lang="fr-FR" smtClean="0">
              <a:latin typeface="Arial" charset="0"/>
            </a:endParaRPr>
          </a:p>
          <a:p>
            <a:r>
              <a:rPr lang="fr-FR" smtClean="0">
                <a:latin typeface="Arial" charset="0"/>
              </a:rPr>
              <a:t>Une équipe est un groupe de professionnels qui s’engagent à travailler ensemble autour d’un projet commun centré sur le patient. L’équipe se compose de professionnels avec des compétences complémentaires dont le patient a besoin. </a:t>
            </a:r>
          </a:p>
          <a:p>
            <a:r>
              <a:rPr lang="fr-FR" smtClean="0">
                <a:latin typeface="Arial" charset="0"/>
              </a:rPr>
              <a:t>Le contour de l’équipe varie selon différents critères, dont la complexité de la prise en charge et les objectifs à atteindre ;</a:t>
            </a:r>
          </a:p>
          <a:p>
            <a:r>
              <a:rPr lang="fr-FR" smtClean="0">
                <a:latin typeface="Arial" charset="0"/>
              </a:rPr>
              <a:t>L’équipe se constitue sur la base d’un projet partagé et d’un objectif clair. Le choix des membres de l’équipe repose donc sur la recherche des compétences nécessaires (quelle spécialité, fonction, secteur…) A minima, elle comprend le patient et au moins deux professionnels de santé.</a:t>
            </a:r>
          </a:p>
          <a:p>
            <a:endParaRPr lang="fr-FR" smtClean="0">
              <a:latin typeface="Arial" charset="0"/>
            </a:endParaRPr>
          </a:p>
          <a:p>
            <a:endParaRPr lang="fr-FR" smtClean="0">
              <a:latin typeface="Arial" charset="0"/>
            </a:endParaRPr>
          </a:p>
        </p:txBody>
      </p:sp>
      <p:sp>
        <p:nvSpPr>
          <p:cNvPr id="54276"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36865" indent="-283410">
              <a:defRPr sz="2400">
                <a:solidFill>
                  <a:schemeClr val="tx1"/>
                </a:solidFill>
                <a:latin typeface="Arial" charset="0"/>
                <a:ea typeface="ＭＳ Ｐゴシック" pitchFamily="34" charset="-128"/>
              </a:defRPr>
            </a:lvl2pPr>
            <a:lvl3pPr marL="1133637" indent="-226727">
              <a:defRPr sz="2400">
                <a:solidFill>
                  <a:schemeClr val="tx1"/>
                </a:solidFill>
                <a:latin typeface="Arial" charset="0"/>
                <a:ea typeface="ＭＳ Ｐゴシック" pitchFamily="34" charset="-128"/>
              </a:defRPr>
            </a:lvl3pPr>
            <a:lvl4pPr marL="1587092" indent="-226727">
              <a:defRPr sz="2400">
                <a:solidFill>
                  <a:schemeClr val="tx1"/>
                </a:solidFill>
                <a:latin typeface="Arial" charset="0"/>
                <a:ea typeface="ＭＳ Ｐゴシック" pitchFamily="34" charset="-128"/>
              </a:defRPr>
            </a:lvl4pPr>
            <a:lvl5pPr marL="2040547" indent="-226727">
              <a:defRPr sz="2400">
                <a:solidFill>
                  <a:schemeClr val="tx1"/>
                </a:solidFill>
                <a:latin typeface="Arial" charset="0"/>
                <a:ea typeface="ＭＳ Ｐゴシック" pitchFamily="34" charset="-128"/>
              </a:defRPr>
            </a:lvl5pPr>
            <a:lvl6pPr marL="2494002" indent="-226727" eaLnBrk="0" fontAlgn="base" hangingPunct="0">
              <a:spcBef>
                <a:spcPct val="0"/>
              </a:spcBef>
              <a:spcAft>
                <a:spcPct val="0"/>
              </a:spcAft>
              <a:defRPr sz="2400">
                <a:solidFill>
                  <a:schemeClr val="tx1"/>
                </a:solidFill>
                <a:latin typeface="Arial" charset="0"/>
                <a:ea typeface="ＭＳ Ｐゴシック" pitchFamily="34" charset="-128"/>
              </a:defRPr>
            </a:lvl6pPr>
            <a:lvl7pPr marL="2947457" indent="-226727" eaLnBrk="0" fontAlgn="base" hangingPunct="0">
              <a:spcBef>
                <a:spcPct val="0"/>
              </a:spcBef>
              <a:spcAft>
                <a:spcPct val="0"/>
              </a:spcAft>
              <a:defRPr sz="2400">
                <a:solidFill>
                  <a:schemeClr val="tx1"/>
                </a:solidFill>
                <a:latin typeface="Arial" charset="0"/>
                <a:ea typeface="ＭＳ Ｐゴシック" pitchFamily="34" charset="-128"/>
              </a:defRPr>
            </a:lvl7pPr>
            <a:lvl8pPr marL="3400912" indent="-226727" eaLnBrk="0" fontAlgn="base" hangingPunct="0">
              <a:spcBef>
                <a:spcPct val="0"/>
              </a:spcBef>
              <a:spcAft>
                <a:spcPct val="0"/>
              </a:spcAft>
              <a:defRPr sz="2400">
                <a:solidFill>
                  <a:schemeClr val="tx1"/>
                </a:solidFill>
                <a:latin typeface="Arial" charset="0"/>
                <a:ea typeface="ＭＳ Ｐゴシック" pitchFamily="34" charset="-128"/>
              </a:defRPr>
            </a:lvl8pPr>
            <a:lvl9pPr marL="3854366" indent="-226727" eaLnBrk="0" fontAlgn="base" hangingPunct="0">
              <a:spcBef>
                <a:spcPct val="0"/>
              </a:spcBef>
              <a:spcAft>
                <a:spcPct val="0"/>
              </a:spcAft>
              <a:defRPr sz="2400">
                <a:solidFill>
                  <a:schemeClr val="tx1"/>
                </a:solidFill>
                <a:latin typeface="Arial" charset="0"/>
                <a:ea typeface="ＭＳ Ｐゴシック" pitchFamily="34" charset="-128"/>
              </a:defRPr>
            </a:lvl9pPr>
          </a:lstStyle>
          <a:p>
            <a:fld id="{39AE9DE0-31BA-4EE7-83E2-883B547E418C}" type="slidenum">
              <a:rPr lang="fr-FR" sz="1200"/>
              <a:pPr/>
              <a:t>10</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23CFA3-B172-3148-B79F-EDF22E8588AD}" type="slidenum">
              <a:rPr lang="fr-FR" smtClean="0"/>
              <a:t>11</a:t>
            </a:fld>
            <a:endParaRPr lang="fr-FR"/>
          </a:p>
        </p:txBody>
      </p:sp>
    </p:spTree>
    <p:extLst>
      <p:ext uri="{BB962C8B-B14F-4D97-AF65-F5344CB8AC3E}">
        <p14:creationId xmlns:p14="http://schemas.microsoft.com/office/powerpoint/2010/main" val="77701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0" y="3429000"/>
            <a:ext cx="2286000" cy="2057400"/>
          </a:xfrm>
        </p:spPr>
        <p:txBody>
          <a:bodyPr/>
          <a:lstStyle>
            <a:lvl1pPr algn="r">
              <a:defRPr sz="3600">
                <a:solidFill>
                  <a:srgbClr val="4B4D4E"/>
                </a:solidFill>
              </a:defRPr>
            </a:lvl1pPr>
          </a:lstStyle>
          <a:p>
            <a:pPr lvl="0"/>
            <a:r>
              <a:rPr lang="fr-FR" noProof="0" smtClean="0"/>
              <a:t>Cliquez et modifiez le titre</a:t>
            </a:r>
          </a:p>
        </p:txBody>
      </p:sp>
      <p:sp>
        <p:nvSpPr>
          <p:cNvPr id="4099" name="Rectangle 3"/>
          <p:cNvSpPr>
            <a:spLocks noGrp="1" noChangeArrowheads="1"/>
          </p:cNvSpPr>
          <p:nvPr>
            <p:ph type="subTitle" idx="1"/>
          </p:nvPr>
        </p:nvSpPr>
        <p:spPr>
          <a:xfrm>
            <a:off x="2209800" y="4343400"/>
            <a:ext cx="4724400" cy="1752600"/>
          </a:xfrm>
        </p:spPr>
        <p:txBody>
          <a:bodyPr/>
          <a:lstStyle>
            <a:lvl1pPr marL="0" indent="0" algn="ctr">
              <a:buFont typeface="Arial" pitchFamily="34" charset="0"/>
              <a:buNone/>
              <a:defRPr sz="2000">
                <a:solidFill>
                  <a:srgbClr val="4B4D4E"/>
                </a:solidFill>
              </a:defRPr>
            </a:lvl1pPr>
          </a:lstStyle>
          <a:p>
            <a:pPr lvl="0"/>
            <a:r>
              <a:rPr lang="fr-FR" noProof="0" smtClean="0"/>
              <a:t>Cliquez pour modifier le style des sous-titres du masque</a:t>
            </a:r>
          </a:p>
        </p:txBody>
      </p:sp>
      <p:sp>
        <p:nvSpPr>
          <p:cNvPr id="4" name="Rectangle 6"/>
          <p:cNvSpPr>
            <a:spLocks noGrp="1" noChangeArrowheads="1"/>
          </p:cNvSpPr>
          <p:nvPr>
            <p:ph type="sldNum" sz="quarter" idx="10"/>
          </p:nvPr>
        </p:nvSpPr>
        <p:spPr>
          <a:xfrm>
            <a:off x="6553200" y="6248400"/>
            <a:ext cx="1905000" cy="457200"/>
          </a:xfrm>
        </p:spPr>
        <p:txBody>
          <a:bodyPr/>
          <a:lstStyle>
            <a:lvl1pPr>
              <a:defRPr/>
            </a:lvl1pPr>
          </a:lstStyle>
          <a:p>
            <a:pPr>
              <a:defRPr/>
            </a:pPr>
            <a:fld id="{C2ECB123-7D39-4F35-903C-5B23BEBEF622}" type="slidenum">
              <a:rPr lang="fr-FR"/>
              <a:pPr>
                <a:defRPr/>
              </a:pPr>
              <a:t>‹N°›</a:t>
            </a:fld>
            <a:endParaRPr lang="fr-FR"/>
          </a:p>
        </p:txBody>
      </p:sp>
    </p:spTree>
    <p:extLst>
      <p:ext uri="{BB962C8B-B14F-4D97-AF65-F5344CB8AC3E}">
        <p14:creationId xmlns:p14="http://schemas.microsoft.com/office/powerpoint/2010/main" val="3501250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2856"/>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8"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88913"/>
            <a:ext cx="20161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2"/>
          <p:cNvSpPr>
            <a:spLocks noGrp="1"/>
          </p:cNvSpPr>
          <p:nvPr>
            <p:ph type="sldNum" sz="quarter" idx="12"/>
          </p:nvPr>
        </p:nvSpPr>
        <p:spPr>
          <a:xfrm>
            <a:off x="7451725" y="6237288"/>
            <a:ext cx="1616075" cy="457200"/>
          </a:xfrm>
          <a:prstGeom prst="rect">
            <a:avLst/>
          </a:prstGeom>
        </p:spPr>
        <p:txBody>
          <a:bodyPr/>
          <a:lstStyle>
            <a:lvl1pPr>
              <a:defRPr lang="fr-FR" sz="1400" b="1" kern="1200">
                <a:solidFill>
                  <a:srgbClr val="4D4D4D"/>
                </a:solidFill>
                <a:latin typeface="Arial" charset="0"/>
                <a:ea typeface="ＭＳ Ｐゴシック" pitchFamily="34" charset="-128"/>
                <a:cs typeface="Arial" charset="0"/>
              </a:defRPr>
            </a:lvl1pPr>
          </a:lstStyle>
          <a:p>
            <a:fld id="{E68C8616-8745-4B78-9B68-88C1ACF3BE7E}" type="slidenum">
              <a:rPr smtClean="0"/>
              <a:pPr/>
              <a:t>‹N°›</a:t>
            </a:fld>
            <a:endParaRPr/>
          </a:p>
        </p:txBody>
      </p:sp>
    </p:spTree>
    <p:extLst>
      <p:ext uri="{BB962C8B-B14F-4D97-AF65-F5344CB8AC3E}">
        <p14:creationId xmlns:p14="http://schemas.microsoft.com/office/powerpoint/2010/main" val="2225463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Sous-titre 2 intervenant">
    <p:spTree>
      <p:nvGrpSpPr>
        <p:cNvPr id="1" name=""/>
        <p:cNvGrpSpPr/>
        <p:nvPr/>
      </p:nvGrpSpPr>
      <p:grpSpPr>
        <a:xfrm>
          <a:off x="0" y="0"/>
          <a:ext cx="0" cy="0"/>
          <a:chOff x="0" y="0"/>
          <a:chExt cx="0" cy="0"/>
        </a:xfrm>
      </p:grpSpPr>
      <p:sp>
        <p:nvSpPr>
          <p:cNvPr id="3" name="Line 1029"/>
          <p:cNvSpPr>
            <a:spLocks noChangeShapeType="1"/>
          </p:cNvSpPr>
          <p:nvPr/>
        </p:nvSpPr>
        <p:spPr bwMode="auto">
          <a:xfrm>
            <a:off x="2214563" y="6145213"/>
            <a:ext cx="6929437" cy="0"/>
          </a:xfrm>
          <a:prstGeom prst="line">
            <a:avLst/>
          </a:prstGeom>
          <a:noFill/>
          <a:ln w="9525">
            <a:solidFill>
              <a:srgbClr val="00489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fr-FR" sz="1800">
              <a:solidFill>
                <a:srgbClr val="000000"/>
              </a:solidFill>
              <a:latin typeface="Arial"/>
              <a:ea typeface="+mn-ea"/>
            </a:endParaRPr>
          </a:p>
        </p:txBody>
      </p:sp>
      <p:sp>
        <p:nvSpPr>
          <p:cNvPr id="14" name="Titre 1"/>
          <p:cNvSpPr>
            <a:spLocks noGrp="1"/>
          </p:cNvSpPr>
          <p:nvPr>
            <p:ph type="title"/>
          </p:nvPr>
        </p:nvSpPr>
        <p:spPr>
          <a:xfrm>
            <a:off x="1691680" y="4311098"/>
            <a:ext cx="7056784" cy="486054"/>
          </a:xfrm>
        </p:spPr>
        <p:txBody>
          <a:bodyPr/>
          <a:lstStyle>
            <a:lvl1pPr algn="r">
              <a:defRPr sz="4000" b="1">
                <a:solidFill>
                  <a:srgbClr val="5F5F5F"/>
                </a:solidFill>
                <a:latin typeface="+mj-lt"/>
              </a:defRPr>
            </a:lvl1pPr>
          </a:lstStyle>
          <a:p>
            <a:r>
              <a:rPr lang="fr-FR" smtClean="0"/>
              <a:t>Modifiez le style du titre</a:t>
            </a:r>
            <a:endParaRPr lang="fr-FR" dirty="0"/>
          </a:p>
        </p:txBody>
      </p:sp>
      <p:sp>
        <p:nvSpPr>
          <p:cNvPr id="6" name="Espace réservé du numéro de diapositive 2"/>
          <p:cNvSpPr>
            <a:spLocks noGrp="1"/>
          </p:cNvSpPr>
          <p:nvPr>
            <p:ph type="sldNum" sz="quarter" idx="10"/>
          </p:nvPr>
        </p:nvSpPr>
        <p:spPr>
          <a:xfrm>
            <a:off x="7451725" y="6237288"/>
            <a:ext cx="1616075" cy="457200"/>
          </a:xfrm>
          <a:prstGeom prst="rect">
            <a:avLst/>
          </a:prstGeom>
        </p:spPr>
        <p:txBody>
          <a:bodyPr/>
          <a:lstStyle>
            <a:lvl1pPr>
              <a:defRPr lang="fr-FR" sz="1400" b="1" kern="1200">
                <a:solidFill>
                  <a:srgbClr val="4D4D4D"/>
                </a:solidFill>
                <a:latin typeface="Arial" charset="0"/>
                <a:ea typeface="ＭＳ Ｐゴシック" pitchFamily="34" charset="-128"/>
                <a:cs typeface="Arial" charset="0"/>
              </a:defRPr>
            </a:lvl1pPr>
          </a:lstStyle>
          <a:p>
            <a:fld id="{E68C8616-8745-4B78-9B68-88C1ACF3BE7E}" type="slidenum">
              <a:rPr smtClean="0"/>
              <a:pPr/>
              <a:t>‹N°›</a:t>
            </a:fld>
            <a:endParaRPr/>
          </a:p>
        </p:txBody>
      </p:sp>
      <p:pic>
        <p:nvPicPr>
          <p:cNvPr id="7" name="Image 7" descr="HAS_Logo CMJN_OK.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6381750"/>
            <a:ext cx="984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1" hasCustomPrompt="1"/>
          </p:nvPr>
        </p:nvSpPr>
        <p:spPr>
          <a:xfrm>
            <a:off x="6749429" y="2522785"/>
            <a:ext cx="1350963" cy="1338263"/>
          </a:xfrm>
        </p:spPr>
        <p:txBody>
          <a:bodyPr/>
          <a:lstStyle>
            <a:lvl1pPr marL="0" indent="0">
              <a:buNone/>
              <a:defRPr lang="fr-FR" sz="8800" b="1" kern="1200" dirty="0" smtClean="0">
                <a:solidFill>
                  <a:srgbClr val="5F5F5F"/>
                </a:solidFill>
                <a:latin typeface="Arial" charset="0"/>
                <a:ea typeface="ＭＳ Ｐゴシック" pitchFamily="34" charset="-128"/>
                <a:cs typeface="+mn-cs"/>
              </a:defRPr>
            </a:lvl1pPr>
          </a:lstStyle>
          <a:p>
            <a:pPr lvl="0"/>
            <a:r>
              <a:rPr lang="fr-FR" dirty="0" smtClean="0"/>
              <a:t>1</a:t>
            </a:r>
            <a:endParaRPr lang="fr-FR" dirty="0"/>
          </a:p>
        </p:txBody>
      </p:sp>
    </p:spTree>
    <p:extLst>
      <p:ext uri="{BB962C8B-B14F-4D97-AF65-F5344CB8AC3E}">
        <p14:creationId xmlns:p14="http://schemas.microsoft.com/office/powerpoint/2010/main" val="37807959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2721230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25972036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1389184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7" name="Espace réservé du numéro de diapositiv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1526564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4048629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3798846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2706956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7" name="Espace réservé du numéro de diapositiv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1473396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7AAF10A9-A5B2-496D-952E-013423EAC7A7}" type="slidenum">
              <a:rPr lang="fr-FR"/>
              <a:pPr>
                <a:defRPr/>
              </a:pPr>
              <a:t>‹N°›</a:t>
            </a:fld>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2606376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fr-FR" smtClean="0">
                <a:solidFill>
                  <a:srgbClr val="000000"/>
                </a:solidFill>
              </a:rPr>
              <a:t>DIAPORAMA POUR LES EQUIPES - Mai 2018</a:t>
            </a:r>
            <a:endParaRPr lang="fr-FR">
              <a:solidFill>
                <a:srgbClr val="000000"/>
              </a:solidFill>
            </a:endParaRPr>
          </a:p>
        </p:txBody>
      </p:sp>
      <p:sp>
        <p:nvSpPr>
          <p:cNvPr id="7" name="Espace réservé du numéro de diapositiv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8C8616-8745-4B78-9B68-88C1ACF3BE7E}" type="slidenum">
              <a:rPr smtClean="0"/>
              <a:pPr/>
              <a:t>‹N°›</a:t>
            </a:fld>
            <a:endParaRPr/>
          </a:p>
        </p:txBody>
      </p:sp>
    </p:spTree>
    <p:extLst>
      <p:ext uri="{BB962C8B-B14F-4D97-AF65-F5344CB8AC3E}">
        <p14:creationId xmlns:p14="http://schemas.microsoft.com/office/powerpoint/2010/main" val="2344643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7770813" cy="1141413"/>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3400" y="1600200"/>
            <a:ext cx="3808413" cy="41132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494213" y="1600200"/>
            <a:ext cx="3810000" cy="19796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494213" y="3732213"/>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39573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exte presentation intervenant">
    <p:spTree>
      <p:nvGrpSpPr>
        <p:cNvPr id="1" name=""/>
        <p:cNvGrpSpPr/>
        <p:nvPr/>
      </p:nvGrpSpPr>
      <p:grpSpPr>
        <a:xfrm>
          <a:off x="0" y="0"/>
          <a:ext cx="0" cy="0"/>
          <a:chOff x="0" y="0"/>
          <a:chExt cx="0" cy="0"/>
        </a:xfrm>
      </p:grpSpPr>
      <p:sp>
        <p:nvSpPr>
          <p:cNvPr id="4" name="Line 1029"/>
          <p:cNvSpPr>
            <a:spLocks noChangeShapeType="1"/>
          </p:cNvSpPr>
          <p:nvPr/>
        </p:nvSpPr>
        <p:spPr bwMode="auto">
          <a:xfrm>
            <a:off x="2214563" y="6237288"/>
            <a:ext cx="6929437" cy="0"/>
          </a:xfrm>
          <a:prstGeom prst="line">
            <a:avLst/>
          </a:prstGeom>
          <a:noFill/>
          <a:ln w="9525">
            <a:solidFill>
              <a:srgbClr val="00489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fr-FR" sz="1800">
              <a:solidFill>
                <a:srgbClr val="000000"/>
              </a:solidFill>
              <a:latin typeface="Arial"/>
              <a:ea typeface="+mn-ea"/>
            </a:endParaRPr>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l="967" r="967"/>
          <a:stretch>
            <a:fillRect/>
          </a:stretch>
        </p:blipFill>
        <p:spPr bwMode="auto">
          <a:xfrm>
            <a:off x="0" y="838200"/>
            <a:ext cx="9144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a:spLocks noGrp="1"/>
          </p:cNvSpPr>
          <p:nvPr>
            <p:ph type="title"/>
          </p:nvPr>
        </p:nvSpPr>
        <p:spPr>
          <a:xfrm>
            <a:off x="339724" y="0"/>
            <a:ext cx="8672513" cy="857250"/>
          </a:xfrm>
        </p:spPr>
        <p:txBody>
          <a:bodyPr lIns="0"/>
          <a:lstStyle>
            <a:lvl1pPr>
              <a:defRPr/>
            </a:lvl1pPr>
          </a:lstStyle>
          <a:p>
            <a:r>
              <a:rPr lang="fr-FR" smtClean="0"/>
              <a:t>Modifiez le style du titre</a:t>
            </a:r>
            <a:endParaRPr lang="fr-FR" dirty="0"/>
          </a:p>
        </p:txBody>
      </p:sp>
      <p:sp>
        <p:nvSpPr>
          <p:cNvPr id="13" name="Espace réservé du contenu 7"/>
          <p:cNvSpPr>
            <a:spLocks noGrp="1"/>
          </p:cNvSpPr>
          <p:nvPr>
            <p:ph sz="quarter" idx="11"/>
          </p:nvPr>
        </p:nvSpPr>
        <p:spPr>
          <a:xfrm>
            <a:off x="339724" y="1059582"/>
            <a:ext cx="8672513" cy="3294366"/>
          </a:xfrm>
        </p:spPr>
        <p:txBody>
          <a:bodyPr/>
          <a:lstStyle>
            <a:lvl1pPr marL="0" indent="0">
              <a:buNone/>
              <a:defRPr sz="2400"/>
            </a:lvl1pPr>
            <a:lvl2pPr marL="177800" indent="-177800">
              <a:defRPr/>
            </a:lvl2pPr>
            <a:lvl3pPr marL="357188" indent="-179388">
              <a:defRPr/>
            </a:lvl3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pied de page 4"/>
          <p:cNvSpPr>
            <a:spLocks noGrp="1"/>
          </p:cNvSpPr>
          <p:nvPr>
            <p:ph type="ftr" sz="quarter" idx="12"/>
          </p:nvPr>
        </p:nvSpPr>
        <p:spPr>
          <a:xfrm>
            <a:off x="2195513" y="6240463"/>
            <a:ext cx="5184775" cy="357187"/>
          </a:xfrm>
          <a:prstGeom prst="rect">
            <a:avLst/>
          </a:prstGeom>
        </p:spPr>
        <p:txBody>
          <a:bodyPr/>
          <a:lstStyle>
            <a:lvl1pPr algn="ctr" eaLnBrk="0" hangingPunct="0">
              <a:defRPr lang="fr-FR" sz="1400" b="1" kern="1200">
                <a:solidFill>
                  <a:srgbClr val="284A8B"/>
                </a:solidFill>
                <a:latin typeface="Arial" charset="0"/>
                <a:ea typeface="ＭＳ Ｐゴシック" pitchFamily="34" charset="-128"/>
                <a:cs typeface="+mn-cs"/>
              </a:defRPr>
            </a:lvl1pPr>
          </a:lstStyle>
          <a:p>
            <a:r>
              <a:rPr lang="fr-FR" smtClean="0"/>
              <a:t>DIAPORAMA POUR LES EQUIPES - Mai 2018</a:t>
            </a:r>
            <a:endParaRPr/>
          </a:p>
        </p:txBody>
      </p:sp>
      <p:sp>
        <p:nvSpPr>
          <p:cNvPr id="7" name="Espace réservé du numéro de diapositive 2"/>
          <p:cNvSpPr>
            <a:spLocks noGrp="1"/>
          </p:cNvSpPr>
          <p:nvPr>
            <p:ph type="sldNum" sz="quarter" idx="13"/>
          </p:nvPr>
        </p:nvSpPr>
        <p:spPr>
          <a:xfrm>
            <a:off x="7451725" y="6237288"/>
            <a:ext cx="1616075" cy="457200"/>
          </a:xfrm>
          <a:prstGeom prst="rect">
            <a:avLst/>
          </a:prstGeom>
        </p:spPr>
        <p:txBody>
          <a:bodyPr/>
          <a:lstStyle>
            <a:lvl1pPr>
              <a:defRPr lang="fr-FR" sz="1400" b="1" kern="1200">
                <a:solidFill>
                  <a:srgbClr val="4D4D4D"/>
                </a:solidFill>
                <a:latin typeface="Arial" charset="0"/>
                <a:ea typeface="ＭＳ Ｐゴシック" pitchFamily="34" charset="-128"/>
                <a:cs typeface="Arial" charset="0"/>
              </a:defRPr>
            </a:lvl1pPr>
          </a:lstStyle>
          <a:p>
            <a:fld id="{E68C8616-8745-4B78-9B68-88C1ACF3BE7E}" type="slidenum">
              <a:rPr smtClean="0"/>
              <a:pPr/>
              <a:t>‹N°›</a:t>
            </a:fld>
            <a:endParaRPr/>
          </a:p>
        </p:txBody>
      </p:sp>
    </p:spTree>
    <p:extLst>
      <p:ext uri="{BB962C8B-B14F-4D97-AF65-F5344CB8AC3E}">
        <p14:creationId xmlns:p14="http://schemas.microsoft.com/office/powerpoint/2010/main" val="1446167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0" y="3429000"/>
            <a:ext cx="2286000" cy="2057400"/>
          </a:xfrm>
        </p:spPr>
        <p:txBody>
          <a:bodyPr/>
          <a:lstStyle>
            <a:lvl1pPr algn="r">
              <a:defRPr sz="3600">
                <a:solidFill>
                  <a:srgbClr val="4B4D4E"/>
                </a:solidFill>
              </a:defRPr>
            </a:lvl1pPr>
          </a:lstStyle>
          <a:p>
            <a:pPr lvl="0"/>
            <a:r>
              <a:rPr lang="fr-FR" noProof="0" smtClean="0"/>
              <a:t>Cliquez et modifiez le titre</a:t>
            </a:r>
          </a:p>
        </p:txBody>
      </p:sp>
      <p:sp>
        <p:nvSpPr>
          <p:cNvPr id="4099" name="Rectangle 3"/>
          <p:cNvSpPr>
            <a:spLocks noGrp="1" noChangeArrowheads="1"/>
          </p:cNvSpPr>
          <p:nvPr>
            <p:ph type="subTitle" idx="1"/>
          </p:nvPr>
        </p:nvSpPr>
        <p:spPr>
          <a:xfrm>
            <a:off x="2209800" y="4343400"/>
            <a:ext cx="4724400" cy="1752600"/>
          </a:xfrm>
        </p:spPr>
        <p:txBody>
          <a:bodyPr/>
          <a:lstStyle>
            <a:lvl1pPr marL="0" indent="0" algn="ctr">
              <a:buFont typeface="Arial" pitchFamily="34" charset="0"/>
              <a:buNone/>
              <a:defRPr sz="2000">
                <a:solidFill>
                  <a:srgbClr val="4B4D4E"/>
                </a:solidFill>
              </a:defRPr>
            </a:lvl1pPr>
          </a:lstStyle>
          <a:p>
            <a:pPr lvl="0"/>
            <a:r>
              <a:rPr lang="fr-FR" noProof="0" smtClean="0"/>
              <a:t>Cliquez pour modifier le style des sous-titres du masque</a:t>
            </a:r>
          </a:p>
        </p:txBody>
      </p:sp>
      <p:sp>
        <p:nvSpPr>
          <p:cNvPr id="4" name="Rectangle 6"/>
          <p:cNvSpPr>
            <a:spLocks noGrp="1" noChangeArrowheads="1"/>
          </p:cNvSpPr>
          <p:nvPr>
            <p:ph type="sldNum" sz="quarter" idx="10"/>
          </p:nvPr>
        </p:nvSpPr>
        <p:spPr>
          <a:xfrm>
            <a:off x="6553200" y="6248400"/>
            <a:ext cx="1905000" cy="457200"/>
          </a:xfrm>
        </p:spPr>
        <p:txBody>
          <a:bodyPr/>
          <a:lstStyle>
            <a:lvl1pPr>
              <a:defRPr/>
            </a:lvl1pPr>
          </a:lstStyle>
          <a:p>
            <a:pPr>
              <a:defRPr/>
            </a:pPr>
            <a:fld id="{C2ECB123-7D39-4F35-903C-5B23BEBEF62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293252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7AAF10A9-A5B2-496D-952E-013423EAC7A7}" type="slidenum">
              <a:rPr lang="fr-FR">
                <a:solidFill>
                  <a:srgbClr val="000000"/>
                </a:solidFill>
              </a:rPr>
              <a:pPr>
                <a:defRPr/>
              </a:pPr>
              <a:t>‹N°›</a:t>
            </a:fld>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2917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30F20083-BADB-43B8-A862-015E090D9CFC}" type="slidenum">
              <a:rPr lang="fr-FR">
                <a:solidFill>
                  <a:srgbClr val="000000"/>
                </a:solidFill>
              </a:rPr>
              <a:pPr>
                <a:defRPr/>
              </a:pPr>
              <a:t>‹N°›</a:t>
            </a:fld>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332577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34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9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27CD96AB-9EC4-4123-8EF7-FDDE3E6C1A9A}" type="slidenum">
              <a:rPr lang="fr-FR">
                <a:solidFill>
                  <a:srgbClr val="000000"/>
                </a:solidFill>
              </a:rPr>
              <a:pPr>
                <a:defRPr/>
              </a:pPr>
              <a:t>‹N°›</a:t>
            </a:fld>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828379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36C699B6-2DC9-443E-9138-2F41C8C00C83}" type="slidenum">
              <a:rPr lang="fr-FR">
                <a:solidFill>
                  <a:srgbClr val="000000"/>
                </a:solidFill>
              </a:rPr>
              <a:pPr>
                <a:defRPr/>
              </a:pPr>
              <a:t>‹N°›</a:t>
            </a:fld>
            <a:endParaRPr lang="fr-F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3688758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67379CAC-FA48-4A6D-8B93-DDB4C675904F}" type="slidenum">
              <a:rPr lang="fr-FR">
                <a:solidFill>
                  <a:srgbClr val="000000"/>
                </a:solidFill>
              </a:rPr>
              <a:pPr>
                <a:defRPr/>
              </a:pPr>
              <a:t>‹N°›</a:t>
            </a:fld>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180690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C88DAE-A8DA-41EA-9DC7-119422B680B1}" type="slidenum">
              <a:rPr lang="fr-FR">
                <a:solidFill>
                  <a:srgbClr val="000000"/>
                </a:solidFill>
              </a:rPr>
              <a:pPr>
                <a:defRPr/>
              </a:pPr>
              <a:t>‹N°›</a:t>
            </a:fld>
            <a:endParaRPr lang="fr-F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424195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30F20083-BADB-43B8-A862-015E090D9CFC}" type="slidenum">
              <a:rPr lang="fr-FR"/>
              <a:pPr>
                <a:defRPr/>
              </a:pPr>
              <a:t>‹N°›</a:t>
            </a:fld>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2707009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AB4F08A-C27B-46E6-8736-3C00F02A8B67}" type="slidenum">
              <a:rPr lang="fr-FR">
                <a:solidFill>
                  <a:srgbClr val="000000"/>
                </a:solidFill>
              </a:rPr>
              <a:pPr>
                <a:defRPr/>
              </a:pPr>
              <a:t>‹N°›</a:t>
            </a:fld>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2260547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77724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533400" y="1600200"/>
            <a:ext cx="7772400" cy="4114800"/>
          </a:xfrm>
        </p:spPr>
        <p:txBody>
          <a:bodyPr/>
          <a:lstStyle/>
          <a:p>
            <a:pPr lvl="0"/>
            <a:endParaRPr lang="fr-F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C6F261-6204-454B-B341-22209DFC452B}" type="slidenum">
              <a:rPr lang="fr-FR">
                <a:solidFill>
                  <a:srgbClr val="000000"/>
                </a:solidFill>
              </a:rPr>
              <a:pPr>
                <a:defRPr/>
              </a:pPr>
              <a:t>‹N°›</a:t>
            </a:fld>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2079909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0" y="3429000"/>
            <a:ext cx="2286000" cy="2057400"/>
          </a:xfrm>
        </p:spPr>
        <p:txBody>
          <a:bodyPr/>
          <a:lstStyle>
            <a:lvl1pPr algn="r">
              <a:defRPr sz="3600">
                <a:solidFill>
                  <a:srgbClr val="4B4D4E"/>
                </a:solidFill>
              </a:defRPr>
            </a:lvl1pPr>
          </a:lstStyle>
          <a:p>
            <a:pPr lvl="0"/>
            <a:r>
              <a:rPr lang="fr-FR" noProof="0" smtClean="0"/>
              <a:t>Cliquez et modifiez le titre</a:t>
            </a:r>
          </a:p>
        </p:txBody>
      </p:sp>
      <p:sp>
        <p:nvSpPr>
          <p:cNvPr id="4099" name="Rectangle 3"/>
          <p:cNvSpPr>
            <a:spLocks noGrp="1" noChangeArrowheads="1"/>
          </p:cNvSpPr>
          <p:nvPr>
            <p:ph type="subTitle" idx="1"/>
          </p:nvPr>
        </p:nvSpPr>
        <p:spPr>
          <a:xfrm>
            <a:off x="2209800" y="4343400"/>
            <a:ext cx="4724400" cy="1752600"/>
          </a:xfrm>
        </p:spPr>
        <p:txBody>
          <a:bodyPr/>
          <a:lstStyle>
            <a:lvl1pPr marL="0" indent="0" algn="ctr">
              <a:buFont typeface="Arial" pitchFamily="34" charset="0"/>
              <a:buNone/>
              <a:defRPr sz="2000">
                <a:solidFill>
                  <a:srgbClr val="4B4D4E"/>
                </a:solidFill>
              </a:defRPr>
            </a:lvl1pPr>
          </a:lstStyle>
          <a:p>
            <a:pPr lvl="0"/>
            <a:r>
              <a:rPr lang="fr-FR" noProof="0" smtClean="0"/>
              <a:t>Cliquez pour modifier le style des sous-titres du masque</a:t>
            </a:r>
          </a:p>
        </p:txBody>
      </p:sp>
      <p:sp>
        <p:nvSpPr>
          <p:cNvPr id="4" name="Rectangle 6"/>
          <p:cNvSpPr>
            <a:spLocks noGrp="1" noChangeArrowheads="1"/>
          </p:cNvSpPr>
          <p:nvPr>
            <p:ph type="sldNum" sz="quarter" idx="10"/>
          </p:nvPr>
        </p:nvSpPr>
        <p:spPr>
          <a:xfrm>
            <a:off x="6553200" y="6248400"/>
            <a:ext cx="1905000" cy="457200"/>
          </a:xfrm>
        </p:spPr>
        <p:txBody>
          <a:bodyPr/>
          <a:lstStyle>
            <a:lvl1pPr>
              <a:defRPr/>
            </a:lvl1pPr>
          </a:lstStyle>
          <a:p>
            <a:pPr>
              <a:defRPr/>
            </a:pPr>
            <a:fld id="{C2ECB123-7D39-4F35-903C-5B23BEBEF62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0878144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7AAF10A9-A5B2-496D-952E-013423EAC7A7}" type="slidenum">
              <a:rPr lang="fr-FR">
                <a:solidFill>
                  <a:srgbClr val="000000"/>
                </a:solidFill>
              </a:rPr>
              <a:pPr>
                <a:defRPr/>
              </a:pPr>
              <a:t>‹N°›</a:t>
            </a:fld>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952745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30F20083-BADB-43B8-A862-015E090D9CFC}" type="slidenum">
              <a:rPr lang="fr-FR">
                <a:solidFill>
                  <a:srgbClr val="000000"/>
                </a:solidFill>
              </a:rPr>
              <a:pPr>
                <a:defRPr/>
              </a:pPr>
              <a:t>‹N°›</a:t>
            </a:fld>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4398482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34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9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27CD96AB-9EC4-4123-8EF7-FDDE3E6C1A9A}" type="slidenum">
              <a:rPr lang="fr-FR">
                <a:solidFill>
                  <a:srgbClr val="000000"/>
                </a:solidFill>
              </a:rPr>
              <a:pPr>
                <a:defRPr/>
              </a:pPr>
              <a:t>‹N°›</a:t>
            </a:fld>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3585011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36C699B6-2DC9-443E-9138-2F41C8C00C83}" type="slidenum">
              <a:rPr lang="fr-FR">
                <a:solidFill>
                  <a:srgbClr val="000000"/>
                </a:solidFill>
              </a:rPr>
              <a:pPr>
                <a:defRPr/>
              </a:pPr>
              <a:t>‹N°›</a:t>
            </a:fld>
            <a:endParaRPr lang="fr-F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580088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67379CAC-FA48-4A6D-8B93-DDB4C675904F}" type="slidenum">
              <a:rPr lang="fr-FR">
                <a:solidFill>
                  <a:srgbClr val="000000"/>
                </a:solidFill>
              </a:rPr>
              <a:pPr>
                <a:defRPr/>
              </a:pPr>
              <a:t>‹N°›</a:t>
            </a:fld>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3655873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C88DAE-A8DA-41EA-9DC7-119422B680B1}" type="slidenum">
              <a:rPr lang="fr-FR">
                <a:solidFill>
                  <a:srgbClr val="000000"/>
                </a:solidFill>
              </a:rPr>
              <a:pPr>
                <a:defRPr/>
              </a:pPr>
              <a:t>‹N°›</a:t>
            </a:fld>
            <a:endParaRPr lang="fr-F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3299794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AB4F08A-C27B-46E6-8736-3C00F02A8B67}" type="slidenum">
              <a:rPr lang="fr-FR">
                <a:solidFill>
                  <a:srgbClr val="000000"/>
                </a:solidFill>
              </a:rPr>
              <a:pPr>
                <a:defRPr/>
              </a:pPr>
              <a:t>‹N°›</a:t>
            </a:fld>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815962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34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9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27CD96AB-9EC4-4123-8EF7-FDDE3E6C1A9A}" type="slidenum">
              <a:rPr lang="fr-FR"/>
              <a:pPr>
                <a:defRPr/>
              </a:pPr>
              <a:t>‹N°›</a:t>
            </a:fld>
            <a:endParaRPr lang="fr-FR"/>
          </a:p>
        </p:txBody>
      </p:sp>
      <p:sp>
        <p:nvSpPr>
          <p:cNvPr id="6"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71366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77724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533400" y="1600200"/>
            <a:ext cx="7772400" cy="4114800"/>
          </a:xfrm>
        </p:spPr>
        <p:txBody>
          <a:bodyPr/>
          <a:lstStyle/>
          <a:p>
            <a:pPr lvl="0"/>
            <a:endParaRPr lang="fr-F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C6F261-6204-454B-B341-22209DFC452B}" type="slidenum">
              <a:rPr lang="fr-FR">
                <a:solidFill>
                  <a:srgbClr val="000000"/>
                </a:solidFill>
              </a:rPr>
              <a:pPr>
                <a:defRPr/>
              </a:pPr>
              <a:t>‹N°›</a:t>
            </a:fld>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251973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36C699B6-2DC9-443E-9138-2F41C8C00C83}" type="slidenum">
              <a:rPr lang="fr-FR"/>
              <a:pPr>
                <a:defRPr/>
              </a:pPr>
              <a:t>‹N°›</a:t>
            </a:fld>
            <a:endParaRPr lang="fr-FR"/>
          </a:p>
        </p:txBody>
      </p:sp>
      <p:sp>
        <p:nvSpPr>
          <p:cNvPr id="8"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1132081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67379CAC-FA48-4A6D-8B93-DDB4C675904F}" type="slidenum">
              <a:rPr lang="fr-FR"/>
              <a:pPr>
                <a:defRPr/>
              </a:pPr>
              <a:t>‹N°›</a:t>
            </a:fld>
            <a:endParaRPr lang="fr-FR"/>
          </a:p>
        </p:txBody>
      </p:sp>
      <p:sp>
        <p:nvSpPr>
          <p:cNvPr id="4"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1345774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C88DAE-A8DA-41EA-9DC7-119422B680B1}" type="slidenum">
              <a:rPr lang="fr-FR"/>
              <a:pPr>
                <a:defRPr/>
              </a:pPr>
              <a:t>‹N°›</a:t>
            </a:fld>
            <a:endParaRPr lang="fr-FR"/>
          </a:p>
        </p:txBody>
      </p:sp>
      <p:sp>
        <p:nvSpPr>
          <p:cNvPr id="3"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1221669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AB4F08A-C27B-46E6-8736-3C00F02A8B67}" type="slidenum">
              <a:rPr lang="fr-FR"/>
              <a:pPr>
                <a:defRPr/>
              </a:pPr>
              <a:t>‹N°›</a:t>
            </a:fld>
            <a:endParaRPr lang="fr-FR"/>
          </a:p>
        </p:txBody>
      </p:sp>
      <p:sp>
        <p:nvSpPr>
          <p:cNvPr id="6"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29448086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77724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533400" y="1600200"/>
            <a:ext cx="7772400" cy="4114800"/>
          </a:xfrm>
        </p:spPr>
        <p:txBody>
          <a:bodyPr/>
          <a:lstStyle/>
          <a:p>
            <a:pPr lvl="0"/>
            <a:endParaRPr lang="fr-F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C6F261-6204-454B-B341-22209DFC452B}" type="slidenum">
              <a:rPr lang="fr-FR"/>
              <a:pPr>
                <a:defRPr/>
              </a:pPr>
              <a:t>‹N°›</a:t>
            </a:fld>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smtClean="0"/>
              <a:t>DIAPORAMA POUR LES EQUIPES - Mai 2018</a:t>
            </a:r>
            <a:endParaRPr lang="fr-FR"/>
          </a:p>
        </p:txBody>
      </p:sp>
    </p:spTree>
    <p:extLst>
      <p:ext uri="{BB962C8B-B14F-4D97-AF65-F5344CB8AC3E}">
        <p14:creationId xmlns:p14="http://schemas.microsoft.com/office/powerpoint/2010/main" val="3678908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jpe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533400" y="1600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030" name="Rectangle 6"/>
          <p:cNvSpPr>
            <a:spLocks noGrp="1" noChangeArrowheads="1"/>
          </p:cNvSpPr>
          <p:nvPr>
            <p:ph type="sldNum" sz="quarter" idx="4"/>
          </p:nvPr>
        </p:nvSpPr>
        <p:spPr bwMode="auto">
          <a:xfrm>
            <a:off x="7162800" y="6477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C4F53CE-7BAE-4747-892E-5D900E4D388E}" type="slidenum">
              <a:rPr lang="fr-FR"/>
              <a:pPr>
                <a:defRPr/>
              </a:pPr>
              <a:t>‹N°›</a:t>
            </a:fld>
            <a:endParaRPr lang="fr-FR"/>
          </a:p>
        </p:txBody>
      </p:sp>
      <p:sp>
        <p:nvSpPr>
          <p:cNvPr id="1029" name="Line 13"/>
          <p:cNvSpPr>
            <a:spLocks noChangeShapeType="1"/>
          </p:cNvSpPr>
          <p:nvPr userDrawn="1"/>
        </p:nvSpPr>
        <p:spPr bwMode="auto">
          <a:xfrm>
            <a:off x="1219200" y="6451600"/>
            <a:ext cx="7924800" cy="0"/>
          </a:xfrm>
          <a:prstGeom prst="line">
            <a:avLst/>
          </a:prstGeom>
          <a:noFill/>
          <a:ln w="9525">
            <a:solidFill>
              <a:srgbClr val="00489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2" name="Image 7" descr="HAS_Logo CMJN_OK.ai.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200" y="6248400"/>
            <a:ext cx="984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Grp="1" noChangeArrowheads="1"/>
          </p:cNvSpPr>
          <p:nvPr>
            <p:ph type="ftr" sz="quarter" idx="3"/>
          </p:nvPr>
        </p:nvSpPr>
        <p:spPr>
          <a:xfrm>
            <a:off x="2819400" y="6477000"/>
            <a:ext cx="3913188" cy="457200"/>
          </a:xfrm>
          <a:prstGeom prst="rect">
            <a:avLst/>
          </a:prstGeom>
        </p:spPr>
        <p:txBody>
          <a:bodyPr/>
          <a:lstStyle>
            <a:lvl1pPr>
              <a:defRPr sz="1200"/>
            </a:lvl1pPr>
          </a:lstStyle>
          <a:p>
            <a:pPr>
              <a:defRPr/>
            </a:pPr>
            <a:r>
              <a:rPr lang="fr-FR" smtClean="0"/>
              <a:t>DIAPORAMA POUR LES EQUIPES - Mai 2018</a:t>
            </a:r>
            <a:endParaRPr lang="fr-FR"/>
          </a:p>
        </p:txBody>
      </p:sp>
    </p:spTree>
  </p:cSld>
  <p:clrMap bg1="lt1" tx1="dk1" bg2="lt2" tx2="dk2" accent1="accent1" accent2="accent2" accent3="accent3" accent4="accent4" accent5="accent5" accent6="accent6" hlink="hlink" folHlink="folHlink"/>
  <p:sldLayoutIdLst>
    <p:sldLayoutId id="2147484161"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l" rtl="0" eaLnBrk="0" fontAlgn="base" hangingPunct="0">
        <a:spcBef>
          <a:spcPct val="0"/>
        </a:spcBef>
        <a:spcAft>
          <a:spcPct val="0"/>
        </a:spcAft>
        <a:defRPr sz="3200" b="1">
          <a:solidFill>
            <a:srgbClr val="004890"/>
          </a:solidFill>
          <a:latin typeface="+mj-lt"/>
          <a:ea typeface="+mj-ea"/>
          <a:cs typeface="+mj-cs"/>
        </a:defRPr>
      </a:lvl1pPr>
      <a:lvl2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2pPr>
      <a:lvl3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3pPr>
      <a:lvl4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4pPr>
      <a:lvl5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5pPr>
      <a:lvl6pPr marL="4572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6pPr>
      <a:lvl7pPr marL="9144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7pPr>
      <a:lvl8pPr marL="13716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8pPr>
      <a:lvl9pPr marL="18288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9pPr>
    </p:titleStyle>
    <p:bodyStyle>
      <a:lvl1pPr marL="609600" indent="-609600" algn="l" rtl="0" eaLnBrk="0" fontAlgn="base" hangingPunct="0">
        <a:spcBef>
          <a:spcPct val="20000"/>
        </a:spcBef>
        <a:spcAft>
          <a:spcPct val="0"/>
        </a:spcAft>
        <a:buFont typeface="Arial" charset="0"/>
        <a:buAutoNum type="arabicPeriod"/>
        <a:defRPr sz="2800" b="1">
          <a:solidFill>
            <a:srgbClr val="004890"/>
          </a:solidFill>
          <a:latin typeface="+mn-lt"/>
          <a:ea typeface="+mn-ea"/>
          <a:cs typeface="+mn-cs"/>
        </a:defRPr>
      </a:lvl1pPr>
      <a:lvl2pPr marL="990600" indent="-533400" algn="l" rtl="0" eaLnBrk="0" fontAlgn="base" hangingPunct="0">
        <a:spcBef>
          <a:spcPct val="20000"/>
        </a:spcBef>
        <a:spcAft>
          <a:spcPct val="0"/>
        </a:spcAft>
        <a:buChar char="–"/>
        <a:defRPr sz="2400">
          <a:solidFill>
            <a:srgbClr val="4B4D4E"/>
          </a:solidFill>
          <a:latin typeface="+mn-lt"/>
          <a:ea typeface="+mn-ea"/>
        </a:defRPr>
      </a:lvl2pPr>
      <a:lvl3pPr marL="1371600" indent="-457200" algn="l" rtl="0" eaLnBrk="0" fontAlgn="base" hangingPunct="0">
        <a:spcBef>
          <a:spcPct val="20000"/>
        </a:spcBef>
        <a:spcAft>
          <a:spcPct val="0"/>
        </a:spcAft>
        <a:buChar char="–"/>
        <a:defRPr sz="2000">
          <a:solidFill>
            <a:schemeClr val="tx1"/>
          </a:solidFill>
          <a:latin typeface="+mn-lt"/>
          <a:ea typeface="+mn-ea"/>
        </a:defRPr>
      </a:lvl3pPr>
      <a:lvl4pPr marL="1752600" indent="-381000" algn="l" rtl="0" eaLnBrk="0" fontAlgn="base" hangingPunct="0">
        <a:spcBef>
          <a:spcPct val="20000"/>
        </a:spcBef>
        <a:spcAft>
          <a:spcPct val="0"/>
        </a:spcAft>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S PGothic" pitchFamily="34" charset="-128"/>
                <a:cs typeface="Arial" charset="0"/>
              </a:defRPr>
            </a:lvl1pPr>
          </a:lstStyle>
          <a:p>
            <a:pPr fontAlgn="auto">
              <a:spcBef>
                <a:spcPts val="0"/>
              </a:spcBef>
              <a:spcAft>
                <a:spcPts val="0"/>
              </a:spcAft>
            </a:pPr>
            <a:endParaRPr lang="fr-FR">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S PGothic" pitchFamily="34" charset="-128"/>
                <a:cs typeface="Arial" charset="0"/>
              </a:defRPr>
            </a:lvl1pPr>
          </a:lstStyle>
          <a:p>
            <a:pPr fontAlgn="auto">
              <a:spcBef>
                <a:spcPts val="0"/>
              </a:spcBef>
              <a:spcAft>
                <a:spcPts val="0"/>
              </a:spcAft>
            </a:pPr>
            <a:r>
              <a:rPr lang="fr-FR" smtClean="0">
                <a:solidFill>
                  <a:srgbClr val="000000"/>
                </a:solidFill>
              </a:rPr>
              <a:t>DIAPORAMA POUR LES EQUIPES - Mai 2018</a:t>
            </a:r>
            <a:endParaRPr lang="fr-FR">
              <a:solidFill>
                <a:srgbClr val="000000"/>
              </a:solidFill>
            </a:endParaRPr>
          </a:p>
        </p:txBody>
      </p:sp>
      <p:pic>
        <p:nvPicPr>
          <p:cNvPr id="7" name="Image 7"/>
          <p:cNvPicPr>
            <a:picLocks noChangeAspect="1"/>
          </p:cNvPicPr>
          <p:nvPr/>
        </p:nvPicPr>
        <p:blipFill>
          <a:blip r:embed="rId15">
            <a:extLst>
              <a:ext uri="{28A0092B-C50C-407E-A947-70E740481C1C}">
                <a14:useLocalDpi xmlns:a14="http://schemas.microsoft.com/office/drawing/2010/main" val="0"/>
              </a:ext>
            </a:extLst>
          </a:blip>
          <a:srcRect l="967" r="967"/>
          <a:stretch>
            <a:fillRect/>
          </a:stretch>
        </p:blipFill>
        <p:spPr bwMode="auto">
          <a:xfrm>
            <a:off x="0" y="908720"/>
            <a:ext cx="9144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29"/>
          <p:cNvSpPr>
            <a:spLocks noChangeShapeType="1"/>
          </p:cNvSpPr>
          <p:nvPr/>
        </p:nvSpPr>
        <p:spPr bwMode="auto">
          <a:xfrm>
            <a:off x="2214563" y="6145213"/>
            <a:ext cx="6929437" cy="0"/>
          </a:xfrm>
          <a:prstGeom prst="line">
            <a:avLst/>
          </a:prstGeom>
          <a:noFill/>
          <a:ln w="9525">
            <a:solidFill>
              <a:srgbClr val="00489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fr-FR" sz="1800">
              <a:solidFill>
                <a:srgbClr val="000000"/>
              </a:solidFill>
              <a:latin typeface="Arial"/>
              <a:ea typeface="+mn-ea"/>
            </a:endParaRPr>
          </a:p>
        </p:txBody>
      </p:sp>
      <p:sp>
        <p:nvSpPr>
          <p:cNvPr id="10" name="Espace réservé du numéro de diapositive 2"/>
          <p:cNvSpPr>
            <a:spLocks noGrp="1"/>
          </p:cNvSpPr>
          <p:nvPr>
            <p:ph type="sldNum" sz="quarter" idx="4"/>
          </p:nvPr>
        </p:nvSpPr>
        <p:spPr>
          <a:xfrm>
            <a:off x="7451725" y="6237288"/>
            <a:ext cx="1616075" cy="457200"/>
          </a:xfrm>
          <a:prstGeom prst="rect">
            <a:avLst/>
          </a:prstGeom>
        </p:spPr>
        <p:txBody>
          <a:bodyPr/>
          <a:lstStyle>
            <a:lvl1pPr>
              <a:defRPr lang="fr-FR" sz="1400" b="1" kern="1200">
                <a:solidFill>
                  <a:srgbClr val="4D4D4D"/>
                </a:solidFill>
                <a:latin typeface="Arial" charset="0"/>
                <a:ea typeface="ＭＳ Ｐゴシック" pitchFamily="34" charset="-128"/>
                <a:cs typeface="Arial" charset="0"/>
              </a:defRPr>
            </a:lvl1pPr>
          </a:lstStyle>
          <a:p>
            <a:pPr eaLnBrk="1" fontAlgn="auto" hangingPunct="1">
              <a:spcBef>
                <a:spcPts val="0"/>
              </a:spcBef>
              <a:spcAft>
                <a:spcPts val="0"/>
              </a:spcAft>
            </a:pPr>
            <a:fld id="{E68C8616-8745-4B78-9B68-88C1ACF3BE7E}" type="slidenum">
              <a:rPr smtClean="0"/>
              <a:pPr eaLnBrk="1" fontAlgn="auto" hangingPunct="1">
                <a:spcBef>
                  <a:spcPts val="0"/>
                </a:spcBef>
                <a:spcAft>
                  <a:spcPts val="0"/>
                </a:spcAft>
              </a:pPr>
              <a:t>‹N°›</a:t>
            </a:fld>
            <a:endParaRPr/>
          </a:p>
        </p:txBody>
      </p:sp>
    </p:spTree>
    <p:extLst>
      <p:ext uri="{BB962C8B-B14F-4D97-AF65-F5344CB8AC3E}">
        <p14:creationId xmlns:p14="http://schemas.microsoft.com/office/powerpoint/2010/main" val="290350253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7" r:id="rId12"/>
    <p:sldLayoutId id="2147484188"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just" rtl="0" eaLnBrk="1" fontAlgn="base" hangingPunct="1">
        <a:spcBef>
          <a:spcPct val="0"/>
        </a:spcBef>
        <a:spcAft>
          <a:spcPct val="0"/>
        </a:spcAft>
        <a:defRPr sz="2800" b="1">
          <a:solidFill>
            <a:srgbClr val="004890"/>
          </a:solidFill>
          <a:latin typeface="+mj-lt"/>
          <a:ea typeface="+mj-ea"/>
          <a:cs typeface="+mj-cs"/>
        </a:defRPr>
      </a:lvl1pPr>
      <a:lvl2pPr algn="just" rtl="0" eaLnBrk="1" fontAlgn="base" hangingPunct="1">
        <a:spcBef>
          <a:spcPct val="0"/>
        </a:spcBef>
        <a:spcAft>
          <a:spcPct val="0"/>
        </a:spcAft>
        <a:defRPr sz="2800" b="1">
          <a:solidFill>
            <a:srgbClr val="004890"/>
          </a:solidFill>
          <a:latin typeface="Arial" charset="0"/>
        </a:defRPr>
      </a:lvl2pPr>
      <a:lvl3pPr algn="just" rtl="0" eaLnBrk="1" fontAlgn="base" hangingPunct="1">
        <a:spcBef>
          <a:spcPct val="0"/>
        </a:spcBef>
        <a:spcAft>
          <a:spcPct val="0"/>
        </a:spcAft>
        <a:defRPr sz="2800" b="1">
          <a:solidFill>
            <a:srgbClr val="004890"/>
          </a:solidFill>
          <a:latin typeface="Arial" charset="0"/>
        </a:defRPr>
      </a:lvl3pPr>
      <a:lvl4pPr algn="just" rtl="0" eaLnBrk="1" fontAlgn="base" hangingPunct="1">
        <a:spcBef>
          <a:spcPct val="0"/>
        </a:spcBef>
        <a:spcAft>
          <a:spcPct val="0"/>
        </a:spcAft>
        <a:defRPr sz="2800" b="1">
          <a:solidFill>
            <a:srgbClr val="004890"/>
          </a:solidFill>
          <a:latin typeface="Arial" charset="0"/>
        </a:defRPr>
      </a:lvl4pPr>
      <a:lvl5pPr algn="just" rtl="0" eaLnBrk="1" fontAlgn="base" hangingPunct="1">
        <a:spcBef>
          <a:spcPct val="0"/>
        </a:spcBef>
        <a:spcAft>
          <a:spcPct val="0"/>
        </a:spcAft>
        <a:defRPr sz="2800" b="1">
          <a:solidFill>
            <a:srgbClr val="004890"/>
          </a:solidFill>
          <a:latin typeface="Arial" charset="0"/>
        </a:defRPr>
      </a:lvl5pPr>
      <a:lvl6pPr marL="457200" algn="just" rtl="0" eaLnBrk="1" fontAlgn="base" hangingPunct="1">
        <a:spcBef>
          <a:spcPct val="0"/>
        </a:spcBef>
        <a:spcAft>
          <a:spcPct val="0"/>
        </a:spcAft>
        <a:defRPr sz="2800" b="1">
          <a:solidFill>
            <a:srgbClr val="004890"/>
          </a:solidFill>
          <a:latin typeface="Arial" charset="0"/>
        </a:defRPr>
      </a:lvl6pPr>
      <a:lvl7pPr marL="914400" algn="just" rtl="0" eaLnBrk="1" fontAlgn="base" hangingPunct="1">
        <a:spcBef>
          <a:spcPct val="0"/>
        </a:spcBef>
        <a:spcAft>
          <a:spcPct val="0"/>
        </a:spcAft>
        <a:defRPr sz="2800" b="1">
          <a:solidFill>
            <a:srgbClr val="004890"/>
          </a:solidFill>
          <a:latin typeface="Arial" charset="0"/>
        </a:defRPr>
      </a:lvl7pPr>
      <a:lvl8pPr marL="1371600" algn="just" rtl="0" eaLnBrk="1" fontAlgn="base" hangingPunct="1">
        <a:spcBef>
          <a:spcPct val="0"/>
        </a:spcBef>
        <a:spcAft>
          <a:spcPct val="0"/>
        </a:spcAft>
        <a:defRPr sz="2800" b="1">
          <a:solidFill>
            <a:srgbClr val="004890"/>
          </a:solidFill>
          <a:latin typeface="Arial" charset="0"/>
        </a:defRPr>
      </a:lvl8pPr>
      <a:lvl9pPr marL="1828800" algn="just" rtl="0" eaLnBrk="1" fontAlgn="base" hangingPunct="1">
        <a:spcBef>
          <a:spcPct val="0"/>
        </a:spcBef>
        <a:spcAft>
          <a:spcPct val="0"/>
        </a:spcAft>
        <a:defRPr sz="2800" b="1">
          <a:solidFill>
            <a:srgbClr val="004890"/>
          </a:solidFill>
          <a:latin typeface="Arial" charset="0"/>
        </a:defRPr>
      </a:lvl9pPr>
    </p:titleStyle>
    <p:bodyStyle>
      <a:lvl1pPr marL="342900" indent="-342900" algn="l" rtl="0" eaLnBrk="1" fontAlgn="base" hangingPunct="1">
        <a:spcBef>
          <a:spcPct val="20000"/>
        </a:spcBef>
        <a:spcAft>
          <a:spcPct val="0"/>
        </a:spcAft>
        <a:buSzPct val="90000"/>
        <a:buFont typeface="Wingdings" pitchFamily="2" charset="2"/>
        <a:buChar char="q"/>
        <a:defRPr sz="2400" b="1">
          <a:solidFill>
            <a:srgbClr val="004890"/>
          </a:solidFill>
          <a:latin typeface="+mn-lt"/>
          <a:ea typeface="+mn-ea"/>
          <a:cs typeface="+mn-cs"/>
        </a:defRPr>
      </a:lvl1pPr>
      <a:lvl2pPr marL="742950" indent="-285750" algn="just" rtl="0" eaLnBrk="1" fontAlgn="base" hangingPunct="1">
        <a:spcBef>
          <a:spcPct val="20000"/>
        </a:spcBef>
        <a:spcAft>
          <a:spcPct val="0"/>
        </a:spcAft>
        <a:buClr>
          <a:srgbClr val="004890"/>
        </a:buClr>
        <a:buSzPct val="135000"/>
        <a:buChar char="•"/>
        <a:defRPr sz="2200">
          <a:solidFill>
            <a:srgbClr val="4B4D4E"/>
          </a:solidFill>
          <a:latin typeface="+mn-lt"/>
        </a:defRPr>
      </a:lvl2pPr>
      <a:lvl3pPr marL="1143000" indent="-228600" algn="just" rtl="0" eaLnBrk="1" fontAlgn="base" hangingPunct="1">
        <a:spcBef>
          <a:spcPct val="20000"/>
        </a:spcBef>
        <a:spcAft>
          <a:spcPct val="0"/>
        </a:spcAft>
        <a:buClr>
          <a:srgbClr val="004890"/>
        </a:buClr>
        <a:buFont typeface="Wingdings" pitchFamily="2" charset="2"/>
        <a:buChar char="§"/>
        <a:defRPr sz="2000">
          <a:solidFill>
            <a:srgbClr val="4B4D4E"/>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533400" y="1600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030" name="Rectangle 6"/>
          <p:cNvSpPr>
            <a:spLocks noGrp="1" noChangeArrowheads="1"/>
          </p:cNvSpPr>
          <p:nvPr>
            <p:ph type="sldNum" sz="quarter" idx="4"/>
          </p:nvPr>
        </p:nvSpPr>
        <p:spPr bwMode="auto">
          <a:xfrm>
            <a:off x="7162800" y="6477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C4F53CE-7BAE-4747-892E-5D900E4D388E}" type="slidenum">
              <a:rPr lang="fr-FR">
                <a:solidFill>
                  <a:srgbClr val="000000"/>
                </a:solidFill>
              </a:rPr>
              <a:pPr>
                <a:defRPr/>
              </a:pPr>
              <a:t>‹N°›</a:t>
            </a:fld>
            <a:endParaRPr lang="fr-FR">
              <a:solidFill>
                <a:srgbClr val="000000"/>
              </a:solidFill>
            </a:endParaRPr>
          </a:p>
        </p:txBody>
      </p:sp>
      <p:sp>
        <p:nvSpPr>
          <p:cNvPr id="1029" name="Line 13"/>
          <p:cNvSpPr>
            <a:spLocks noChangeShapeType="1"/>
          </p:cNvSpPr>
          <p:nvPr userDrawn="1"/>
        </p:nvSpPr>
        <p:spPr bwMode="auto">
          <a:xfrm>
            <a:off x="1219200" y="6451600"/>
            <a:ext cx="7924800" cy="0"/>
          </a:xfrm>
          <a:prstGeom prst="line">
            <a:avLst/>
          </a:prstGeom>
          <a:noFill/>
          <a:ln w="9525">
            <a:solidFill>
              <a:srgbClr val="004890"/>
            </a:solidFill>
            <a:round/>
            <a:headEnd/>
            <a:tailEn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pic>
        <p:nvPicPr>
          <p:cNvPr id="2" name="Image 7" descr="HAS_Logo CMJN_OK.ai.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200" y="6248400"/>
            <a:ext cx="984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Grp="1" noChangeArrowheads="1"/>
          </p:cNvSpPr>
          <p:nvPr>
            <p:ph type="ftr" sz="quarter" idx="3"/>
          </p:nvPr>
        </p:nvSpPr>
        <p:spPr>
          <a:xfrm>
            <a:off x="2819400" y="6477000"/>
            <a:ext cx="3913188" cy="457200"/>
          </a:xfrm>
          <a:prstGeom prst="rect">
            <a:avLst/>
          </a:prstGeom>
        </p:spPr>
        <p:txBody>
          <a:bodyPr/>
          <a:lstStyle>
            <a:lvl1pPr>
              <a:defRPr sz="1200"/>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263632371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l" rtl="0" eaLnBrk="0" fontAlgn="base" hangingPunct="0">
        <a:spcBef>
          <a:spcPct val="0"/>
        </a:spcBef>
        <a:spcAft>
          <a:spcPct val="0"/>
        </a:spcAft>
        <a:defRPr sz="3200" b="1">
          <a:solidFill>
            <a:srgbClr val="004890"/>
          </a:solidFill>
          <a:latin typeface="+mj-lt"/>
          <a:ea typeface="+mj-ea"/>
          <a:cs typeface="+mj-cs"/>
        </a:defRPr>
      </a:lvl1pPr>
      <a:lvl2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2pPr>
      <a:lvl3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3pPr>
      <a:lvl4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4pPr>
      <a:lvl5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5pPr>
      <a:lvl6pPr marL="4572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6pPr>
      <a:lvl7pPr marL="9144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7pPr>
      <a:lvl8pPr marL="13716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8pPr>
      <a:lvl9pPr marL="18288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9pPr>
    </p:titleStyle>
    <p:bodyStyle>
      <a:lvl1pPr marL="609600" indent="-609600" algn="l" rtl="0" eaLnBrk="0" fontAlgn="base" hangingPunct="0">
        <a:spcBef>
          <a:spcPct val="20000"/>
        </a:spcBef>
        <a:spcAft>
          <a:spcPct val="0"/>
        </a:spcAft>
        <a:buFont typeface="Arial" charset="0"/>
        <a:buAutoNum type="arabicPeriod"/>
        <a:defRPr sz="2800" b="1">
          <a:solidFill>
            <a:srgbClr val="004890"/>
          </a:solidFill>
          <a:latin typeface="+mn-lt"/>
          <a:ea typeface="+mn-ea"/>
          <a:cs typeface="+mn-cs"/>
        </a:defRPr>
      </a:lvl1pPr>
      <a:lvl2pPr marL="990600" indent="-533400" algn="l" rtl="0" eaLnBrk="0" fontAlgn="base" hangingPunct="0">
        <a:spcBef>
          <a:spcPct val="20000"/>
        </a:spcBef>
        <a:spcAft>
          <a:spcPct val="0"/>
        </a:spcAft>
        <a:buChar char="–"/>
        <a:defRPr sz="2400">
          <a:solidFill>
            <a:srgbClr val="4B4D4E"/>
          </a:solidFill>
          <a:latin typeface="+mn-lt"/>
          <a:ea typeface="+mn-ea"/>
        </a:defRPr>
      </a:lvl2pPr>
      <a:lvl3pPr marL="1371600" indent="-457200" algn="l" rtl="0" eaLnBrk="0" fontAlgn="base" hangingPunct="0">
        <a:spcBef>
          <a:spcPct val="20000"/>
        </a:spcBef>
        <a:spcAft>
          <a:spcPct val="0"/>
        </a:spcAft>
        <a:buChar char="–"/>
        <a:defRPr sz="2000">
          <a:solidFill>
            <a:schemeClr val="tx1"/>
          </a:solidFill>
          <a:latin typeface="+mn-lt"/>
          <a:ea typeface="+mn-ea"/>
        </a:defRPr>
      </a:lvl3pPr>
      <a:lvl4pPr marL="1752600" indent="-381000" algn="l" rtl="0" eaLnBrk="0" fontAlgn="base" hangingPunct="0">
        <a:spcBef>
          <a:spcPct val="20000"/>
        </a:spcBef>
        <a:spcAft>
          <a:spcPct val="0"/>
        </a:spcAft>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533400" y="1600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030" name="Rectangle 6"/>
          <p:cNvSpPr>
            <a:spLocks noGrp="1" noChangeArrowheads="1"/>
          </p:cNvSpPr>
          <p:nvPr>
            <p:ph type="sldNum" sz="quarter" idx="4"/>
          </p:nvPr>
        </p:nvSpPr>
        <p:spPr bwMode="auto">
          <a:xfrm>
            <a:off x="7162800" y="6477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C4F53CE-7BAE-4747-892E-5D900E4D388E}" type="slidenum">
              <a:rPr lang="fr-FR">
                <a:solidFill>
                  <a:srgbClr val="000000"/>
                </a:solidFill>
              </a:rPr>
              <a:pPr>
                <a:defRPr/>
              </a:pPr>
              <a:t>‹N°›</a:t>
            </a:fld>
            <a:endParaRPr lang="fr-FR">
              <a:solidFill>
                <a:srgbClr val="000000"/>
              </a:solidFill>
            </a:endParaRPr>
          </a:p>
        </p:txBody>
      </p:sp>
      <p:sp>
        <p:nvSpPr>
          <p:cNvPr id="1029" name="Line 13"/>
          <p:cNvSpPr>
            <a:spLocks noChangeShapeType="1"/>
          </p:cNvSpPr>
          <p:nvPr userDrawn="1"/>
        </p:nvSpPr>
        <p:spPr bwMode="auto">
          <a:xfrm>
            <a:off x="1219200" y="6451600"/>
            <a:ext cx="7924800" cy="0"/>
          </a:xfrm>
          <a:prstGeom prst="line">
            <a:avLst/>
          </a:prstGeom>
          <a:noFill/>
          <a:ln w="9525">
            <a:solidFill>
              <a:srgbClr val="004890"/>
            </a:solidFill>
            <a:round/>
            <a:headEnd/>
            <a:tailEn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pic>
        <p:nvPicPr>
          <p:cNvPr id="2" name="Image 7" descr="HAS_Logo CMJN_OK.ai.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200" y="6248400"/>
            <a:ext cx="984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Grp="1" noChangeArrowheads="1"/>
          </p:cNvSpPr>
          <p:nvPr>
            <p:ph type="ftr" sz="quarter" idx="3"/>
          </p:nvPr>
        </p:nvSpPr>
        <p:spPr>
          <a:xfrm>
            <a:off x="2819400" y="6477000"/>
            <a:ext cx="3913188" cy="457200"/>
          </a:xfrm>
          <a:prstGeom prst="rect">
            <a:avLst/>
          </a:prstGeom>
        </p:spPr>
        <p:txBody>
          <a:bodyPr/>
          <a:lstStyle>
            <a:lvl1pPr>
              <a:defRPr sz="1200"/>
            </a:lvl1p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3732385968"/>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l" rtl="0" eaLnBrk="0" fontAlgn="base" hangingPunct="0">
        <a:spcBef>
          <a:spcPct val="0"/>
        </a:spcBef>
        <a:spcAft>
          <a:spcPct val="0"/>
        </a:spcAft>
        <a:defRPr sz="3200" b="1">
          <a:solidFill>
            <a:srgbClr val="004890"/>
          </a:solidFill>
          <a:latin typeface="+mj-lt"/>
          <a:ea typeface="+mj-ea"/>
          <a:cs typeface="+mj-cs"/>
        </a:defRPr>
      </a:lvl1pPr>
      <a:lvl2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2pPr>
      <a:lvl3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3pPr>
      <a:lvl4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4pPr>
      <a:lvl5pPr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5pPr>
      <a:lvl6pPr marL="4572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6pPr>
      <a:lvl7pPr marL="9144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7pPr>
      <a:lvl8pPr marL="13716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8pPr>
      <a:lvl9pPr marL="1828800" algn="l" rtl="0" eaLnBrk="0" fontAlgn="base" hangingPunct="0">
        <a:spcBef>
          <a:spcPct val="0"/>
        </a:spcBef>
        <a:spcAft>
          <a:spcPct val="0"/>
        </a:spcAft>
        <a:defRPr sz="3200" b="1">
          <a:solidFill>
            <a:srgbClr val="004890"/>
          </a:solidFill>
          <a:latin typeface="Arial" pitchFamily="34" charset="0"/>
          <a:ea typeface="ＭＳ Ｐゴシック" pitchFamily="34" charset="-128"/>
        </a:defRPr>
      </a:lvl9pPr>
    </p:titleStyle>
    <p:bodyStyle>
      <a:lvl1pPr marL="609600" indent="-609600" algn="l" rtl="0" eaLnBrk="0" fontAlgn="base" hangingPunct="0">
        <a:spcBef>
          <a:spcPct val="20000"/>
        </a:spcBef>
        <a:spcAft>
          <a:spcPct val="0"/>
        </a:spcAft>
        <a:buFont typeface="Arial" charset="0"/>
        <a:buAutoNum type="arabicPeriod"/>
        <a:defRPr sz="2800" b="1">
          <a:solidFill>
            <a:srgbClr val="004890"/>
          </a:solidFill>
          <a:latin typeface="+mn-lt"/>
          <a:ea typeface="+mn-ea"/>
          <a:cs typeface="+mn-cs"/>
        </a:defRPr>
      </a:lvl1pPr>
      <a:lvl2pPr marL="990600" indent="-533400" algn="l" rtl="0" eaLnBrk="0" fontAlgn="base" hangingPunct="0">
        <a:spcBef>
          <a:spcPct val="20000"/>
        </a:spcBef>
        <a:spcAft>
          <a:spcPct val="0"/>
        </a:spcAft>
        <a:buChar char="–"/>
        <a:defRPr sz="2400">
          <a:solidFill>
            <a:srgbClr val="4B4D4E"/>
          </a:solidFill>
          <a:latin typeface="+mn-lt"/>
          <a:ea typeface="+mn-ea"/>
        </a:defRPr>
      </a:lvl2pPr>
      <a:lvl3pPr marL="1371600" indent="-457200" algn="l" rtl="0" eaLnBrk="0" fontAlgn="base" hangingPunct="0">
        <a:spcBef>
          <a:spcPct val="20000"/>
        </a:spcBef>
        <a:spcAft>
          <a:spcPct val="0"/>
        </a:spcAft>
        <a:buChar char="–"/>
        <a:defRPr sz="2000">
          <a:solidFill>
            <a:schemeClr val="tx1"/>
          </a:solidFill>
          <a:latin typeface="+mn-lt"/>
          <a:ea typeface="+mn-ea"/>
        </a:defRPr>
      </a:lvl3pPr>
      <a:lvl4pPr marL="1752600" indent="-381000" algn="l" rtl="0" eaLnBrk="0" fontAlgn="base" hangingPunct="0">
        <a:spcBef>
          <a:spcPct val="20000"/>
        </a:spcBef>
        <a:spcAft>
          <a:spcPct val="0"/>
        </a:spcAft>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png"/><Relationship Id="rId7" Type="http://schemas.microsoft.com/office/2007/relationships/hdphoto" Target="../media/hdphoto1.wdp"/><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34.png"/><Relationship Id="rId3" Type="http://schemas.openxmlformats.org/officeDocument/2006/relationships/image" Target="../media/image14.png"/><Relationship Id="rId7" Type="http://schemas.microsoft.com/office/2007/relationships/hdphoto" Target="../media/hdphoto1.wdp"/><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26.png"/><Relationship Id="rId1" Type="http://schemas.openxmlformats.org/officeDocument/2006/relationships/slideLayout" Target="../slideLayouts/slideLayout38.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5.png"/><Relationship Id="rId4" Type="http://schemas.openxmlformats.org/officeDocument/2006/relationships/diagramLayout" Target="../diagrams/layout3.xml"/><Relationship Id="rId9" Type="http://schemas.openxmlformats.org/officeDocument/2006/relationships/image" Target="../media/image48.jp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file:///H:\PACTE\PHASE_PILOTE\DOCUMENTS\questionnaire%20papier.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www.has-sante.fr/portail/jcms/c_1660975/fr/communiquer-impliquer-le-patient" TargetMode="External"/><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hyperlink" Target="file:///H:\PACTE\PHASE_PILOTE\DOCUMENTS\questionnaire%20papier.pdf" TargetMode="External"/><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hyperlink" Target="https://www.has-sante.fr/portail/jcms/c_1660975/fr/communiquer-impliquer-le-pati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hyperlink" Target="file:///H:\PACTE\PHASE_PILOTE\DOCUMENTS\questionnaire%20papier.pdf" TargetMode="Externa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63.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hyperlink" Target="file:///H:\PACTE\PHASE_PILOTE\DOCUMENTS\questionnaire%20papier.pdf" TargetMode="External"/><Relationship Id="rId2" Type="http://schemas.openxmlformats.org/officeDocument/2006/relationships/diagramData" Target="../diagrams/data4.xml"/><Relationship Id="rId16" Type="http://schemas.openxmlformats.org/officeDocument/2006/relationships/image" Target="../media/image66.png"/><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65.jpeg"/><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68.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6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hyperlink" Target="http://pacte.has-sante.fr/users/log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ChangeArrowheads="1"/>
          </p:cNvSpPr>
          <p:nvPr/>
        </p:nvSpPr>
        <p:spPr bwMode="auto">
          <a:xfrm>
            <a:off x="0" y="2552700"/>
            <a:ext cx="9036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fr-FR" sz="3600" b="1" dirty="0" smtClean="0">
                <a:solidFill>
                  <a:srgbClr val="4B4D4E"/>
                </a:solidFill>
              </a:rPr>
              <a:t>Programme d’amélioration continue du travail en équipe (Pacte)</a:t>
            </a:r>
            <a:endParaRPr lang="fr-FR" sz="1600" b="1" dirty="0">
              <a:solidFill>
                <a:srgbClr val="4D4D4D"/>
              </a:solidFill>
            </a:endParaRPr>
          </a:p>
          <a:p>
            <a:pPr lvl="0" eaLnBrk="1" hangingPunct="1">
              <a:spcBef>
                <a:spcPct val="20000"/>
              </a:spcBef>
            </a:pPr>
            <a:r>
              <a:rPr lang="fr-FR" sz="1600" b="1" dirty="0" smtClean="0">
                <a:solidFill>
                  <a:srgbClr val="4D4D4D"/>
                </a:solidFill>
              </a:rPr>
              <a:t>			</a:t>
            </a:r>
            <a:endParaRPr lang="fr-FR" sz="3600" b="1" dirty="0">
              <a:solidFill>
                <a:srgbClr val="4B4D4E"/>
              </a:solidFill>
            </a:endParaRPr>
          </a:p>
        </p:txBody>
      </p:sp>
      <p:sp>
        <p:nvSpPr>
          <p:cNvPr id="3075" name="Rectangle 1028"/>
          <p:cNvSpPr>
            <a:spLocks noChangeArrowheads="1"/>
          </p:cNvSpPr>
          <p:nvPr/>
        </p:nvSpPr>
        <p:spPr bwMode="auto">
          <a:xfrm>
            <a:off x="4283968" y="4724400"/>
            <a:ext cx="486003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Font typeface="Arial" charset="0"/>
              <a:buNone/>
            </a:pPr>
            <a:endParaRPr lang="fr-FR" sz="1600" b="1" dirty="0" smtClean="0">
              <a:solidFill>
                <a:srgbClr val="4D4D4D"/>
              </a:solidFill>
            </a:endParaRPr>
          </a:p>
          <a:p>
            <a:pPr eaLnBrk="1" hangingPunct="1">
              <a:spcBef>
                <a:spcPct val="20000"/>
              </a:spcBef>
              <a:buFont typeface="Arial" charset="0"/>
              <a:buNone/>
            </a:pPr>
            <a:r>
              <a:rPr lang="fr-FR" sz="1600" b="1" dirty="0" smtClean="0">
                <a:solidFill>
                  <a:srgbClr val="4D4D4D"/>
                </a:solidFill>
              </a:rPr>
              <a:t>Support d’information sur le programme</a:t>
            </a:r>
            <a:endParaRPr lang="fr-FR" sz="1600" b="1" dirty="0">
              <a:solidFill>
                <a:srgbClr val="4D4D4D"/>
              </a:solidFill>
            </a:endParaRPr>
          </a:p>
          <a:p>
            <a:pPr eaLnBrk="1" hangingPunct="1">
              <a:spcBef>
                <a:spcPct val="20000"/>
              </a:spcBef>
              <a:buFont typeface="Arial" charset="0"/>
              <a:buNone/>
            </a:pPr>
            <a:endParaRPr lang="fr-FR" sz="2000" b="1" dirty="0">
              <a:solidFill>
                <a:srgbClr val="4D4D4D"/>
              </a:solidFill>
            </a:endParaRPr>
          </a:p>
        </p:txBody>
      </p:sp>
      <p:sp>
        <p:nvSpPr>
          <p:cNvPr id="3076" name="Line 1029"/>
          <p:cNvSpPr>
            <a:spLocks noChangeShapeType="1"/>
          </p:cNvSpPr>
          <p:nvPr/>
        </p:nvSpPr>
        <p:spPr bwMode="auto">
          <a:xfrm>
            <a:off x="4572000" y="4652963"/>
            <a:ext cx="4572000"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FR" dirty="0" smtClean="0"/>
              <a:t>Une équipe : c’est qui?</a:t>
            </a:r>
          </a:p>
        </p:txBody>
      </p:sp>
      <p:sp>
        <p:nvSpPr>
          <p:cNvPr id="2" name="ZoneTexte 1"/>
          <p:cNvSpPr txBox="1"/>
          <p:nvPr/>
        </p:nvSpPr>
        <p:spPr>
          <a:xfrm>
            <a:off x="250825" y="1341438"/>
            <a:ext cx="8569325" cy="1384300"/>
          </a:xfrm>
          <a:prstGeom prst="rect">
            <a:avLst/>
          </a:prstGeom>
          <a:noFill/>
        </p:spPr>
        <p:txBody>
          <a:bodyPr>
            <a:spAutoFit/>
          </a:bodyPr>
          <a:lstStyle/>
          <a:p>
            <a:pPr>
              <a:defRPr/>
            </a:pPr>
            <a:r>
              <a:rPr lang="fr-FR" sz="2000" dirty="0">
                <a:solidFill>
                  <a:srgbClr val="004890"/>
                </a:solidFill>
                <a:latin typeface="+mn-lt"/>
                <a:ea typeface="+mn-ea"/>
              </a:rPr>
              <a:t>Au moins 2 personnes qui ont chacune des rôles spécifiques, qui coordonnent leurs actions, les adaptent et coopèrent pour atteindre un objectif commun et partagé. Il revient donc à chaque équipe de se définir.</a:t>
            </a:r>
          </a:p>
          <a:p>
            <a:pPr>
              <a:defRPr/>
            </a:pPr>
            <a:endParaRPr lang="fr-FR" dirty="0"/>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25738"/>
            <a:ext cx="658177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0"/>
          </p:nvPr>
        </p:nvSpPr>
        <p:spPr/>
        <p:txBody>
          <a:bodyPr/>
          <a:lstStyle/>
          <a:p>
            <a:pPr>
              <a:defRPr/>
            </a:pPr>
            <a:fld id="{7AAF10A9-A5B2-496D-952E-013423EAC7A7}" type="slidenum">
              <a:rPr lang="fr-FR" smtClean="0"/>
              <a:pPr>
                <a:defRPr/>
              </a:pPr>
              <a:t>10</a:t>
            </a:fld>
            <a:endParaRPr lang="fr-FR" dirty="0"/>
          </a:p>
        </p:txBody>
      </p:sp>
      <p:sp>
        <p:nvSpPr>
          <p:cNvPr id="4" name="Espace réservé du pied de page 3"/>
          <p:cNvSpPr>
            <a:spLocks noGrp="1"/>
          </p:cNvSpPr>
          <p:nvPr>
            <p:ph type="ftr" sz="quarter" idx="11"/>
          </p:nvPr>
        </p:nvSpPr>
        <p:spPr/>
        <p:txBody>
          <a:bodyPr/>
          <a:lstStyle/>
          <a:p>
            <a:pPr>
              <a:defRPr/>
            </a:pPr>
            <a:r>
              <a:rPr lang="fr-FR" smtClean="0"/>
              <a:t>DIAPORAMA POUR LES EQUIPES - Mai 2018</a:t>
            </a:r>
            <a:endParaRPr lang="fr-F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352928" cy="1143000"/>
          </a:xfrm>
        </p:spPr>
        <p:txBody>
          <a:bodyPr>
            <a:noAutofit/>
          </a:bodyPr>
          <a:lstStyle/>
          <a:p>
            <a:pPr algn="ctr">
              <a:defRPr/>
            </a:pPr>
            <a:r>
              <a:rPr lang="fr-FR" sz="3200" dirty="0" smtClean="0"/>
              <a:t>6 traits essentiels pour définir une équipe</a:t>
            </a:r>
            <a:endParaRPr lang="fr-FR" sz="3200" dirty="0"/>
          </a:p>
        </p:txBody>
      </p:sp>
      <p:sp>
        <p:nvSpPr>
          <p:cNvPr id="21506" name="Espace réservé du contenu 2"/>
          <p:cNvSpPr>
            <a:spLocks noGrp="1"/>
          </p:cNvSpPr>
          <p:nvPr>
            <p:ph idx="1"/>
          </p:nvPr>
        </p:nvSpPr>
        <p:spPr>
          <a:xfrm>
            <a:off x="531811" y="1895125"/>
            <a:ext cx="8023340" cy="4114800"/>
          </a:xfrm>
        </p:spPr>
        <p:txBody>
          <a:bodyPr>
            <a:noAutofit/>
          </a:bodyPr>
          <a:lstStyle/>
          <a:p>
            <a:pPr>
              <a:buFont typeface="Arial" charset="0"/>
              <a:buChar char="•"/>
            </a:pPr>
            <a:r>
              <a:rPr lang="fr-FR" sz="2000" b="0" dirty="0">
                <a:solidFill>
                  <a:schemeClr val="tx1"/>
                </a:solidFill>
                <a:latin typeface="Arial" charset="0"/>
                <a:ea typeface="MS PGothic" charset="0"/>
                <a:cs typeface="MS PGothic" charset="0"/>
              </a:rPr>
              <a:t>Deux membres au minimum qui se reconnaissent </a:t>
            </a:r>
            <a:r>
              <a:rPr lang="fr-FR" sz="2000" b="0" dirty="0">
                <a:latin typeface="Arial" charset="0"/>
                <a:ea typeface="MS PGothic" charset="0"/>
                <a:cs typeface="MS PGothic" charset="0"/>
              </a:rPr>
              <a:t>dans un objectif </a:t>
            </a:r>
            <a:r>
              <a:rPr lang="fr-FR" sz="2000" b="0" dirty="0" smtClean="0">
                <a:latin typeface="Arial" charset="0"/>
                <a:ea typeface="MS PGothic" charset="0"/>
                <a:cs typeface="MS PGothic" charset="0"/>
              </a:rPr>
              <a:t>commun</a:t>
            </a:r>
            <a:r>
              <a:rPr lang="fr-FR" sz="2000" b="0" dirty="0" smtClean="0">
                <a:solidFill>
                  <a:schemeClr val="tx1"/>
                </a:solidFill>
                <a:latin typeface="Arial" charset="0"/>
                <a:ea typeface="MS PGothic" charset="0"/>
                <a:cs typeface="MS PGothic" charset="0"/>
              </a:rPr>
              <a:t> (mais la coprésence n’est pas obligatoire)</a:t>
            </a:r>
            <a:endParaRPr lang="en-GB" sz="2000" b="0" dirty="0">
              <a:solidFill>
                <a:schemeClr val="tx1"/>
              </a:solidFill>
              <a:latin typeface="Arial" charset="0"/>
              <a:ea typeface="MS PGothic" charset="0"/>
              <a:cs typeface="MS PGothic" charset="0"/>
            </a:endParaRPr>
          </a:p>
          <a:p>
            <a:pPr>
              <a:buFont typeface="Arial" charset="0"/>
              <a:buChar char="•"/>
            </a:pPr>
            <a:r>
              <a:rPr lang="fr-FR" sz="2000" b="0" dirty="0" smtClean="0">
                <a:solidFill>
                  <a:schemeClr val="tx1"/>
                </a:solidFill>
                <a:latin typeface="Arial" charset="0"/>
                <a:ea typeface="MS PGothic" charset="0"/>
                <a:cs typeface="MS PGothic" charset="0"/>
              </a:rPr>
              <a:t>Tous les membres (ou </a:t>
            </a:r>
            <a:r>
              <a:rPr lang="fr-FR" sz="2000" dirty="0" smtClean="0">
                <a:latin typeface="Arial" charset="0"/>
                <a:ea typeface="MS PGothic" charset="0"/>
                <a:cs typeface="MS PGothic" charset="0"/>
              </a:rPr>
              <a:t>leurs </a:t>
            </a:r>
            <a:r>
              <a:rPr lang="fr-FR" sz="2000" b="0" dirty="0" smtClean="0">
                <a:solidFill>
                  <a:schemeClr val="tx1"/>
                </a:solidFill>
                <a:latin typeface="Arial" charset="0"/>
                <a:ea typeface="MS PGothic" charset="0"/>
                <a:cs typeface="MS PGothic" charset="0"/>
              </a:rPr>
              <a:t>remplaçants) sont </a:t>
            </a:r>
            <a:r>
              <a:rPr lang="fr-FR" sz="2000" b="0" dirty="0" smtClean="0">
                <a:latin typeface="Arial" charset="0"/>
                <a:ea typeface="MS PGothic" charset="0"/>
                <a:cs typeface="MS PGothic" charset="0"/>
              </a:rPr>
              <a:t>indispensables</a:t>
            </a:r>
            <a:r>
              <a:rPr lang="fr-FR" sz="2000" b="0" dirty="0" smtClean="0">
                <a:solidFill>
                  <a:schemeClr val="tx1"/>
                </a:solidFill>
                <a:latin typeface="Arial" charset="0"/>
                <a:ea typeface="MS PGothic" charset="0"/>
                <a:cs typeface="MS PGothic" charset="0"/>
              </a:rPr>
              <a:t> pour réaliser le travail</a:t>
            </a:r>
            <a:endParaRPr lang="fr-FR" sz="2000" dirty="0">
              <a:latin typeface="Arial" charset="0"/>
              <a:ea typeface="MS PGothic" charset="0"/>
              <a:cs typeface="MS PGothic" charset="0"/>
            </a:endParaRPr>
          </a:p>
          <a:p>
            <a:pPr>
              <a:buFont typeface="Arial" charset="0"/>
              <a:buChar char="•"/>
            </a:pPr>
            <a:r>
              <a:rPr lang="fr-FR" sz="2000" b="0" dirty="0" smtClean="0">
                <a:solidFill>
                  <a:schemeClr val="tx1"/>
                </a:solidFill>
                <a:latin typeface="Arial" charset="0"/>
                <a:ea typeface="MS PGothic" charset="0"/>
                <a:cs typeface="MS PGothic" charset="0"/>
              </a:rPr>
              <a:t>Chaque </a:t>
            </a:r>
            <a:r>
              <a:rPr lang="fr-FR" sz="2000" b="0" dirty="0">
                <a:solidFill>
                  <a:schemeClr val="tx1"/>
                </a:solidFill>
                <a:latin typeface="Arial" charset="0"/>
                <a:ea typeface="MS PGothic" charset="0"/>
                <a:cs typeface="MS PGothic" charset="0"/>
              </a:rPr>
              <a:t>membre a un </a:t>
            </a:r>
            <a:r>
              <a:rPr lang="fr-FR" sz="2000" b="0" dirty="0">
                <a:latin typeface="Arial" charset="0"/>
                <a:ea typeface="MS PGothic" charset="0"/>
                <a:cs typeface="MS PGothic" charset="0"/>
              </a:rPr>
              <a:t>rôle précis, une </a:t>
            </a:r>
            <a:r>
              <a:rPr lang="fr-FR" sz="2000" b="0" dirty="0" smtClean="0">
                <a:latin typeface="Arial" charset="0"/>
                <a:ea typeface="MS PGothic" charset="0"/>
                <a:cs typeface="MS PGothic" charset="0"/>
              </a:rPr>
              <a:t>tâche </a:t>
            </a:r>
          </a:p>
          <a:p>
            <a:pPr>
              <a:buFont typeface="Arial" charset="0"/>
              <a:buChar char="•"/>
            </a:pPr>
            <a:r>
              <a:rPr lang="fr-FR" sz="2000" b="0" dirty="0" smtClean="0">
                <a:solidFill>
                  <a:schemeClr val="tx1"/>
                </a:solidFill>
                <a:latin typeface="Arial" charset="0"/>
                <a:ea typeface="MS PGothic" charset="0"/>
                <a:cs typeface="MS PGothic" charset="0"/>
              </a:rPr>
              <a:t>Le </a:t>
            </a:r>
            <a:r>
              <a:rPr lang="fr-FR" sz="2000" b="0" dirty="0">
                <a:solidFill>
                  <a:schemeClr val="tx1"/>
                </a:solidFill>
                <a:latin typeface="Arial" charset="0"/>
                <a:ea typeface="MS PGothic" charset="0"/>
                <a:cs typeface="MS PGothic" charset="0"/>
              </a:rPr>
              <a:t>travail du groupe exige des compétences et des habilités particulières de chacun (</a:t>
            </a:r>
            <a:r>
              <a:rPr lang="fr-FR" sz="2000" b="0" dirty="0">
                <a:latin typeface="Arial" charset="0"/>
                <a:ea typeface="MS PGothic" charset="0"/>
                <a:cs typeface="MS PGothic" charset="0"/>
              </a:rPr>
              <a:t>techniques et non techniques</a:t>
            </a:r>
            <a:r>
              <a:rPr lang="fr-FR" sz="2000" b="0" dirty="0">
                <a:solidFill>
                  <a:schemeClr val="tx1"/>
                </a:solidFill>
                <a:latin typeface="Arial" charset="0"/>
                <a:ea typeface="MS PGothic" charset="0"/>
                <a:cs typeface="MS PGothic" charset="0"/>
              </a:rPr>
              <a:t>), qui sont supposées maitrisées </a:t>
            </a:r>
            <a:endParaRPr lang="en-GB" sz="2000" b="0" dirty="0">
              <a:solidFill>
                <a:schemeClr val="tx1"/>
              </a:solidFill>
              <a:latin typeface="Arial" charset="0"/>
              <a:ea typeface="MS PGothic" charset="0"/>
              <a:cs typeface="MS PGothic" charset="0"/>
            </a:endParaRPr>
          </a:p>
          <a:p>
            <a:pPr>
              <a:buFont typeface="Arial" charset="0"/>
              <a:buChar char="•"/>
            </a:pPr>
            <a:r>
              <a:rPr lang="fr-FR" sz="2000" b="0" dirty="0">
                <a:solidFill>
                  <a:schemeClr val="tx1"/>
                </a:solidFill>
                <a:latin typeface="Arial" charset="0"/>
                <a:ea typeface="MS PGothic" charset="0"/>
                <a:cs typeface="MS PGothic" charset="0"/>
              </a:rPr>
              <a:t>La progression vers le résultat impose </a:t>
            </a:r>
            <a:r>
              <a:rPr lang="fr-FR" sz="2000" b="0" dirty="0">
                <a:latin typeface="Arial" charset="0"/>
                <a:ea typeface="MS PGothic" charset="0"/>
                <a:cs typeface="MS PGothic" charset="0"/>
              </a:rPr>
              <a:t>des points de collaboration et d’échanges obligatoires </a:t>
            </a:r>
            <a:r>
              <a:rPr lang="fr-FR" sz="2000" b="0" dirty="0">
                <a:solidFill>
                  <a:schemeClr val="tx1"/>
                </a:solidFill>
                <a:latin typeface="Arial" charset="0"/>
                <a:ea typeface="MS PGothic" charset="0"/>
                <a:cs typeface="MS PGothic" charset="0"/>
              </a:rPr>
              <a:t>entre membres</a:t>
            </a:r>
            <a:endParaRPr lang="en-GB" sz="2000" b="0" dirty="0">
              <a:solidFill>
                <a:schemeClr val="tx1"/>
              </a:solidFill>
              <a:latin typeface="Arial" charset="0"/>
              <a:ea typeface="MS PGothic" charset="0"/>
              <a:cs typeface="MS PGothic" charset="0"/>
            </a:endParaRPr>
          </a:p>
          <a:p>
            <a:pPr>
              <a:buFont typeface="Arial" charset="0"/>
              <a:buChar char="•"/>
            </a:pPr>
            <a:r>
              <a:rPr lang="fr-FR" sz="2000" b="0" dirty="0">
                <a:solidFill>
                  <a:schemeClr val="tx1"/>
                </a:solidFill>
                <a:latin typeface="Arial" charset="0"/>
                <a:ea typeface="MS PGothic" charset="0"/>
                <a:cs typeface="MS PGothic" charset="0"/>
              </a:rPr>
              <a:t>L’équipe fait </a:t>
            </a:r>
            <a:r>
              <a:rPr lang="fr-FR" sz="2000" b="0" dirty="0">
                <a:latin typeface="Arial" charset="0"/>
                <a:ea typeface="MS PGothic" charset="0"/>
                <a:cs typeface="MS PGothic" charset="0"/>
              </a:rPr>
              <a:t>elle-même partie d’une structure </a:t>
            </a:r>
            <a:r>
              <a:rPr lang="fr-FR" sz="2000" b="0" dirty="0">
                <a:solidFill>
                  <a:schemeClr val="tx1"/>
                </a:solidFill>
                <a:latin typeface="Arial" charset="0"/>
                <a:ea typeface="MS PGothic" charset="0"/>
                <a:cs typeface="MS PGothic" charset="0"/>
              </a:rPr>
              <a:t>super-ordonnée, groupe et système qui lui donne des directives</a:t>
            </a:r>
            <a:r>
              <a:rPr lang="fr-FR" sz="2000" b="0" dirty="0" smtClean="0">
                <a:solidFill>
                  <a:schemeClr val="tx1"/>
                </a:solidFill>
                <a:latin typeface="Arial" charset="0"/>
                <a:ea typeface="MS PGothic" charset="0"/>
                <a:cs typeface="MS PGothic" charset="0"/>
              </a:rPr>
              <a:t>.</a:t>
            </a:r>
            <a:endParaRPr lang="fr-FR" sz="2000" b="0" dirty="0">
              <a:solidFill>
                <a:schemeClr val="tx1"/>
              </a:solidFill>
              <a:latin typeface="Arial" charset="0"/>
              <a:ea typeface="MS PGothic" charset="0"/>
              <a:cs typeface="MS PGothic" charset="0"/>
            </a:endParaRPr>
          </a:p>
        </p:txBody>
      </p:sp>
      <p:sp>
        <p:nvSpPr>
          <p:cNvPr id="21507" name="Espace réservé du pied de page 4"/>
          <p:cNvSpPr>
            <a:spLocks noGrp="1"/>
          </p:cNvSpPr>
          <p:nvPr>
            <p:ph type="ftr" sz="quarter" idx="11"/>
          </p:nvPr>
        </p:nvSpPr>
        <p:spPr>
          <a:noFill/>
        </p:spPr>
        <p:txBody>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r>
              <a:rPr lang="fr-FR" sz="1200" smtClean="0">
                <a:solidFill>
                  <a:srgbClr val="4D4D4D"/>
                </a:solidFill>
                <a:latin typeface="Arial" pitchFamily="34" charset="0"/>
                <a:ea typeface="ＭＳ Ｐゴシック" pitchFamily="34" charset="-128"/>
                <a:cs typeface="+mn-cs"/>
              </a:rPr>
              <a:t>DIAPORAMA POUR LES EQUIPES - Mai 2018</a:t>
            </a:r>
            <a:endParaRPr lang="fr-FR" sz="1200" dirty="0">
              <a:solidFill>
                <a:srgbClr val="4D4D4D"/>
              </a:solidFill>
              <a:latin typeface="Arial" pitchFamily="34" charset="0"/>
              <a:ea typeface="ＭＳ Ｐゴシック" pitchFamily="34" charset="-128"/>
              <a:cs typeface="+mn-cs"/>
            </a:endParaRPr>
          </a:p>
        </p:txBody>
      </p:sp>
      <p:sp>
        <p:nvSpPr>
          <p:cNvPr id="4" name="Espace réservé du numéro de diapositive 3"/>
          <p:cNvSpPr>
            <a:spLocks noGrp="1"/>
          </p:cNvSpPr>
          <p:nvPr>
            <p:ph type="sldNum" sz="quarter" idx="4294967295"/>
          </p:nvPr>
        </p:nvSpPr>
        <p:spPr>
          <a:xfrm>
            <a:off x="7812360" y="6492875"/>
            <a:ext cx="1161826" cy="365125"/>
          </a:xfrm>
          <a:prstGeom prst="rect">
            <a:avLst/>
          </a:prstGeom>
        </p:spPr>
        <p:txBody>
          <a:bodyPr/>
          <a:lstStyle/>
          <a:p>
            <a:pPr>
              <a:defRPr/>
            </a:pPr>
            <a:fld id="{66B53567-54CC-4384-8FBF-5E1776AB4D44}" type="slidenum">
              <a:rPr lang="fr-FR" smtClean="0"/>
              <a:pPr>
                <a:defRPr/>
              </a:pPr>
              <a:t>11</a:t>
            </a:fld>
            <a:endParaRPr lang="fr-FR" dirty="0"/>
          </a:p>
        </p:txBody>
      </p:sp>
    </p:spTree>
    <p:extLst>
      <p:ext uri="{BB962C8B-B14F-4D97-AF65-F5344CB8AC3E}">
        <p14:creationId xmlns:p14="http://schemas.microsoft.com/office/powerpoint/2010/main" val="479153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0" y="0"/>
            <a:ext cx="9036496" cy="1143000"/>
          </a:xfrm>
        </p:spPr>
        <p:txBody>
          <a:bodyPr/>
          <a:lstStyle/>
          <a:p>
            <a:pPr algn="ctr"/>
            <a:r>
              <a:rPr lang="fr-FR" altLang="fr-FR" dirty="0" smtClean="0"/>
              <a:t>Principaux enseignements des expérimentations</a:t>
            </a:r>
          </a:p>
        </p:txBody>
      </p:sp>
      <p:sp>
        <p:nvSpPr>
          <p:cNvPr id="17411" name="Espace réservé du pied de page 3"/>
          <p:cNvSpPr>
            <a:spLocks noGrp="1"/>
          </p:cNvSpPr>
          <p:nvPr>
            <p:ph type="ftr" sz="quarter" idx="11"/>
          </p:nvPr>
        </p:nvSpPr>
        <p:spPr>
          <a:xfrm>
            <a:off x="2819400" y="6477000"/>
            <a:ext cx="4272880" cy="457200"/>
          </a:xfrm>
          <a:noFill/>
        </p:spPr>
        <p:txBody>
          <a:bodyPr/>
          <a:lstStyle>
            <a:lvl1pPr eaLnBrk="0" hangingPunct="0">
              <a:spcBef>
                <a:spcPct val="20000"/>
              </a:spcBef>
              <a:buFont typeface="Arial" pitchFamily="34" charset="0"/>
              <a:buAutoNum type="arabicPeriod"/>
              <a:defRPr sz="2800" b="1">
                <a:solidFill>
                  <a:srgbClr val="004890"/>
                </a:solidFill>
                <a:latin typeface="Arial" pitchFamily="34" charset="0"/>
                <a:ea typeface="ＭＳ Ｐゴシック" pitchFamily="34" charset="-128"/>
              </a:defRPr>
            </a:lvl1pPr>
            <a:lvl2pPr marL="742950" indent="-285750" eaLnBrk="0" hangingPunct="0">
              <a:spcBef>
                <a:spcPct val="20000"/>
              </a:spcBef>
              <a:buChar char="–"/>
              <a:defRPr sz="2400">
                <a:solidFill>
                  <a:srgbClr val="4B4D4E"/>
                </a:solidFill>
                <a:latin typeface="Arial" pitchFamily="34" charset="0"/>
                <a:ea typeface="ＭＳ Ｐゴシック" pitchFamily="34" charset="-128"/>
              </a:defRPr>
            </a:lvl2pPr>
            <a:lvl3pPr marL="1143000" indent="-228600" eaLnBrk="0" hangingPunct="0">
              <a:spcBef>
                <a:spcPct val="20000"/>
              </a:spcBef>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fr-FR" altLang="fr-FR" sz="1200" b="0" smtClean="0">
                <a:solidFill>
                  <a:schemeClr val="tx1"/>
                </a:solidFill>
              </a:rPr>
              <a:t>DIAPORAMA POUR LES EQUIPES - Mai 2018</a:t>
            </a:r>
            <a:endParaRPr lang="fr-FR" altLang="fr-FR" sz="1200" b="0" dirty="0" smtClean="0">
              <a:solidFill>
                <a:schemeClr val="tx1"/>
              </a:solidFill>
            </a:endParaRPr>
          </a:p>
        </p:txBody>
      </p:sp>
      <p:sp>
        <p:nvSpPr>
          <p:cNvPr id="17412" name="Espace réservé du numéro de diapositive 4"/>
          <p:cNvSpPr>
            <a:spLocks noGrp="1"/>
          </p:cNvSpPr>
          <p:nvPr>
            <p:ph type="sldNum" sz="quarter" idx="4294967295"/>
          </p:nvPr>
        </p:nvSpPr>
        <p:spPr>
          <a:xfrm>
            <a:off x="7162800" y="6477000"/>
            <a:ext cx="1905000" cy="457200"/>
          </a:xfrm>
          <a:prstGeom prst="rect">
            <a:avLst/>
          </a:prstGeom>
          <a:noFill/>
        </p:spPr>
        <p:txBody>
          <a:bodyPr/>
          <a:lstStyle>
            <a:lvl1pPr eaLnBrk="0" hangingPunct="0">
              <a:spcBef>
                <a:spcPct val="20000"/>
              </a:spcBef>
              <a:buFont typeface="Arial" pitchFamily="34" charset="0"/>
              <a:buAutoNum type="arabicPeriod"/>
              <a:defRPr sz="2800" b="1">
                <a:solidFill>
                  <a:srgbClr val="004890"/>
                </a:solidFill>
                <a:latin typeface="Arial" pitchFamily="34" charset="0"/>
                <a:ea typeface="ＭＳ Ｐゴシック" pitchFamily="34" charset="-128"/>
              </a:defRPr>
            </a:lvl1pPr>
            <a:lvl2pPr marL="742950" indent="-285750" eaLnBrk="0" hangingPunct="0">
              <a:spcBef>
                <a:spcPct val="20000"/>
              </a:spcBef>
              <a:buChar char="–"/>
              <a:defRPr sz="2400">
                <a:solidFill>
                  <a:srgbClr val="4B4D4E"/>
                </a:solidFill>
                <a:latin typeface="Arial" pitchFamily="34" charset="0"/>
                <a:ea typeface="ＭＳ Ｐゴシック" pitchFamily="34" charset="-128"/>
              </a:defRPr>
            </a:lvl2pPr>
            <a:lvl3pPr marL="1143000" indent="-228600" eaLnBrk="0" hangingPunct="0">
              <a:spcBef>
                <a:spcPct val="20000"/>
              </a:spcBef>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fld id="{7F5822C5-44C9-4369-A00B-899C4C7843BB}" type="slidenum">
              <a:rPr lang="fr-FR" altLang="fr-FR" sz="1000" b="0" smtClean="0">
                <a:solidFill>
                  <a:schemeClr val="tx1"/>
                </a:solidFill>
              </a:rPr>
              <a:pPr>
                <a:spcBef>
                  <a:spcPct val="0"/>
                </a:spcBef>
                <a:buFontTx/>
                <a:buNone/>
              </a:pPr>
              <a:t>12</a:t>
            </a:fld>
            <a:endParaRPr lang="fr-FR" altLang="fr-FR" sz="1000" b="0" dirty="0" smtClean="0">
              <a:solidFill>
                <a:schemeClr val="tx1"/>
              </a:solidFill>
            </a:endParaRPr>
          </a:p>
        </p:txBody>
      </p:sp>
      <p:graphicFrame>
        <p:nvGraphicFramePr>
          <p:cNvPr id="6" name="Diagramme 5"/>
          <p:cNvGraphicFramePr/>
          <p:nvPr>
            <p:extLst>
              <p:ext uri="{D42A27DB-BD31-4B8C-83A1-F6EECF244321}">
                <p14:modId xmlns:p14="http://schemas.microsoft.com/office/powerpoint/2010/main" val="633064000"/>
              </p:ext>
            </p:extLst>
          </p:nvPr>
        </p:nvGraphicFramePr>
        <p:xfrm>
          <a:off x="539552" y="980728"/>
          <a:ext cx="813690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991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651500" y="3429000"/>
            <a:ext cx="3492500" cy="2057400"/>
          </a:xfrm>
        </p:spPr>
        <p:txBody>
          <a:bodyPr/>
          <a:lstStyle/>
          <a:p>
            <a:r>
              <a:rPr lang="fr-FR" sz="8800" dirty="0" smtClean="0"/>
              <a:t>03</a:t>
            </a:r>
            <a:r>
              <a:rPr lang="fr-FR" dirty="0" smtClean="0"/>
              <a:t/>
            </a:r>
            <a:br>
              <a:rPr lang="fr-FR" dirty="0" smtClean="0"/>
            </a:br>
            <a:r>
              <a:rPr lang="fr-FR" dirty="0" smtClean="0"/>
              <a:t>Pacte en pratique</a:t>
            </a:r>
            <a:br>
              <a:rPr lang="fr-FR" dirty="0" smtClean="0"/>
            </a:br>
            <a:endParaRPr lang="fr-FR"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645" y="1484784"/>
            <a:ext cx="39528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err="1" smtClean="0"/>
              <a:t>Pré-requis</a:t>
            </a:r>
            <a:endParaRPr lang="fr-FR" dirty="0"/>
          </a:p>
        </p:txBody>
      </p:sp>
      <p:sp>
        <p:nvSpPr>
          <p:cNvPr id="3" name="Espace réservé du contenu 2"/>
          <p:cNvSpPr>
            <a:spLocks noGrp="1"/>
          </p:cNvSpPr>
          <p:nvPr>
            <p:ph idx="1"/>
          </p:nvPr>
        </p:nvSpPr>
        <p:spPr>
          <a:xfrm>
            <a:off x="533400" y="1600200"/>
            <a:ext cx="4110608" cy="2764904"/>
          </a:xfrm>
          <a:prstGeom prst="downArrowCallout">
            <a:avLst/>
          </a:prstGeom>
        </p:spPr>
        <p:txBody>
          <a:bodyPr/>
          <a:lstStyle/>
          <a:p>
            <a:pPr marL="0" indent="0" algn="ctr">
              <a:buNone/>
            </a:pPr>
            <a:r>
              <a:rPr lang="fr-FR" sz="2400" b="0" dirty="0" smtClean="0"/>
              <a:t>Votre établissement est-il prêt à adopter le programme pacte?</a:t>
            </a:r>
          </a:p>
          <a:p>
            <a:r>
              <a:rPr lang="fr-FR" sz="1800" dirty="0" smtClean="0"/>
              <a:t>Communiquer sur le projet</a:t>
            </a:r>
          </a:p>
          <a:p>
            <a:r>
              <a:rPr lang="fr-FR" sz="1800" dirty="0" smtClean="0"/>
              <a:t>Assurez-vous dans quelle mesure votre établissement est prêt à lancer et soutenir Pacte</a:t>
            </a:r>
            <a:endParaRPr lang="fr-FR" sz="1800" dirty="0"/>
          </a:p>
        </p:txBody>
      </p:sp>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14</a:t>
            </a:fld>
            <a:endParaRPr lang="fr-FR"/>
          </a:p>
        </p:txBody>
      </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sp>
        <p:nvSpPr>
          <p:cNvPr id="7" name="Flèche droite rayée 6"/>
          <p:cNvSpPr/>
          <p:nvPr/>
        </p:nvSpPr>
        <p:spPr bwMode="auto">
          <a:xfrm rot="5400000">
            <a:off x="2237590" y="4251241"/>
            <a:ext cx="864096" cy="803789"/>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8" name="ZoneTexte 7"/>
          <p:cNvSpPr txBox="1"/>
          <p:nvPr/>
        </p:nvSpPr>
        <p:spPr>
          <a:xfrm>
            <a:off x="2323515" y="4509120"/>
            <a:ext cx="748018" cy="461665"/>
          </a:xfrm>
          <a:prstGeom prst="rect">
            <a:avLst/>
          </a:prstGeom>
          <a:noFill/>
        </p:spPr>
        <p:txBody>
          <a:bodyPr wrap="square" rtlCol="0">
            <a:spAutoFit/>
          </a:bodyPr>
          <a:lstStyle/>
          <a:p>
            <a:r>
              <a:rPr lang="fr-FR" b="1" dirty="0" smtClean="0">
                <a:solidFill>
                  <a:srgbClr val="FF0000"/>
                </a:solidFill>
              </a:rPr>
              <a:t>Go</a:t>
            </a:r>
            <a:endParaRPr lang="fr-FR" b="1" dirty="0">
              <a:solidFill>
                <a:srgbClr val="FF0000"/>
              </a:solidFill>
            </a:endParaRPr>
          </a:p>
        </p:txBody>
      </p:sp>
      <p:cxnSp>
        <p:nvCxnSpPr>
          <p:cNvPr id="10" name="Connecteur droit avec flèche 9"/>
          <p:cNvCxnSpPr/>
          <p:nvPr/>
        </p:nvCxnSpPr>
        <p:spPr bwMode="auto">
          <a:xfrm flipV="1">
            <a:off x="4211960" y="2636912"/>
            <a:ext cx="1512168" cy="360040"/>
          </a:xfrm>
          <a:prstGeom prst="straightConnector1">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12" name="Connecteur en angle 11"/>
          <p:cNvCxnSpPr/>
          <p:nvPr/>
        </p:nvCxnSpPr>
        <p:spPr bwMode="auto">
          <a:xfrm flipV="1">
            <a:off x="4499992" y="3212976"/>
            <a:ext cx="2160240" cy="288032"/>
          </a:xfrm>
          <a:prstGeom prst="bentConnector3">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14" name="Connecteur en angle 13"/>
          <p:cNvCxnSpPr/>
          <p:nvPr/>
        </p:nvCxnSpPr>
        <p:spPr bwMode="auto">
          <a:xfrm>
            <a:off x="4499992" y="3501008"/>
            <a:ext cx="2160240" cy="144016"/>
          </a:xfrm>
          <a:prstGeom prst="bentConnector3">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70406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0" y="0"/>
            <a:ext cx="7772400" cy="1143000"/>
          </a:xfrm>
        </p:spPr>
        <p:txBody>
          <a:bodyPr/>
          <a:lstStyle/>
          <a:p>
            <a:r>
              <a:rPr lang="fr-FR" smtClean="0"/>
              <a:t>Comment et avec qui ?</a:t>
            </a:r>
          </a:p>
        </p:txBody>
      </p:sp>
      <p:sp>
        <p:nvSpPr>
          <p:cNvPr id="19461" name="Espace réservé du numéro de diapositive 5"/>
          <p:cNvSpPr txBox="1">
            <a:spLocks noGrp="1"/>
          </p:cNvSpPr>
          <p:nvPr/>
        </p:nvSpPr>
        <p:spPr bwMode="auto">
          <a:xfrm>
            <a:off x="7162800" y="6477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7BC29879-AB84-411D-ABB6-F5E8D0E5DCB2}" type="slidenum">
              <a:rPr lang="fr-FR" sz="1200">
                <a:solidFill>
                  <a:srgbClr val="000000"/>
                </a:solidFill>
              </a:rPr>
              <a:pPr algn="r"/>
              <a:t>15</a:t>
            </a:fld>
            <a:endParaRPr lang="fr-FR" sz="1200">
              <a:solidFill>
                <a:srgbClr val="000000"/>
              </a:solidFill>
            </a:endParaRPr>
          </a:p>
        </p:txBody>
      </p:sp>
      <p:sp>
        <p:nvSpPr>
          <p:cNvPr id="2" name="ZoneTexte 1"/>
          <p:cNvSpPr txBox="1"/>
          <p:nvPr/>
        </p:nvSpPr>
        <p:spPr>
          <a:xfrm>
            <a:off x="2260486" y="4826769"/>
            <a:ext cx="5195949" cy="461665"/>
          </a:xfrm>
          <a:prstGeom prst="rect">
            <a:avLst/>
          </a:prstGeom>
          <a:solidFill>
            <a:srgbClr val="CCFFCC"/>
          </a:solidFill>
          <a:ln>
            <a:noFill/>
          </a:ln>
          <a:effectLst>
            <a:softEdge rad="12700"/>
          </a:effectLst>
        </p:spPr>
        <p:txBody>
          <a:bodyPr>
            <a:spAutoFit/>
          </a:bodyPr>
          <a:lstStyle/>
          <a:p>
            <a:pPr algn="ctr">
              <a:defRPr/>
            </a:pPr>
            <a:r>
              <a:rPr lang="fr-FR" b="1" dirty="0" smtClean="0">
                <a:solidFill>
                  <a:srgbClr val="0070C0"/>
                </a:solidFill>
                <a:latin typeface="Arial" pitchFamily="34" charset="0"/>
              </a:rPr>
              <a:t>Une équipe volontaire</a:t>
            </a:r>
            <a:endParaRPr lang="fr-FR" b="1" dirty="0">
              <a:solidFill>
                <a:srgbClr val="0070C0"/>
              </a:solidFill>
              <a:latin typeface="Arial" pitchFamily="34" charset="0"/>
            </a:endParaRPr>
          </a:p>
        </p:txBody>
      </p:sp>
      <p:sp>
        <p:nvSpPr>
          <p:cNvPr id="3" name="Espace réservé du numéro de diapositive 2"/>
          <p:cNvSpPr>
            <a:spLocks noGrp="1"/>
          </p:cNvSpPr>
          <p:nvPr>
            <p:ph type="sldNum" sz="quarter" idx="10"/>
          </p:nvPr>
        </p:nvSpPr>
        <p:spPr/>
        <p:txBody>
          <a:bodyPr/>
          <a:lstStyle/>
          <a:p>
            <a:pPr>
              <a:defRPr/>
            </a:pPr>
            <a:fld id="{29C88DAE-A8DA-41EA-9DC7-119422B680B1}" type="slidenum">
              <a:rPr lang="fr-FR" smtClean="0"/>
              <a:pPr>
                <a:defRPr/>
              </a:pPr>
              <a:t>15</a:t>
            </a:fld>
            <a:endParaRPr lang="fr-FR"/>
          </a:p>
        </p:txBody>
      </p:sp>
      <p:grpSp>
        <p:nvGrpSpPr>
          <p:cNvPr id="14" name="Groupe 13"/>
          <p:cNvGrpSpPr>
            <a:grpSpLocks/>
          </p:cNvGrpSpPr>
          <p:nvPr/>
        </p:nvGrpSpPr>
        <p:grpSpPr bwMode="auto">
          <a:xfrm>
            <a:off x="3485812" y="1412776"/>
            <a:ext cx="4398556" cy="3413993"/>
            <a:chOff x="5364089" y="1415065"/>
            <a:chExt cx="2686051" cy="3141525"/>
          </a:xfrm>
        </p:grpSpPr>
        <p:grpSp>
          <p:nvGrpSpPr>
            <p:cNvPr id="15" name="Groupe 65"/>
            <p:cNvGrpSpPr>
              <a:grpSpLocks/>
            </p:cNvGrpSpPr>
            <p:nvPr/>
          </p:nvGrpSpPr>
          <p:grpSpPr bwMode="auto">
            <a:xfrm>
              <a:off x="5364089" y="1415065"/>
              <a:ext cx="2686051" cy="3141525"/>
              <a:chOff x="5364088" y="1172988"/>
              <a:chExt cx="2686050" cy="260410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26094"/>
                <a:ext cx="26860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e 4"/>
              <p:cNvGrpSpPr>
                <a:grpSpLocks/>
              </p:cNvGrpSpPr>
              <p:nvPr/>
            </p:nvGrpSpPr>
            <p:grpSpPr bwMode="auto">
              <a:xfrm>
                <a:off x="5682244" y="1172988"/>
                <a:ext cx="2199000" cy="2604100"/>
                <a:chOff x="4673158" y="989426"/>
                <a:chExt cx="2198918" cy="2603217"/>
              </a:xfrm>
            </p:grpSpPr>
            <p:sp>
              <p:nvSpPr>
                <p:cNvPr id="23" name="Bouée 22"/>
                <p:cNvSpPr/>
                <p:nvPr/>
              </p:nvSpPr>
              <p:spPr bwMode="auto">
                <a:xfrm>
                  <a:off x="4839161" y="1422107"/>
                  <a:ext cx="1967742" cy="1951818"/>
                </a:xfrm>
                <a:prstGeom prst="donut">
                  <a:avLst>
                    <a:gd name="adj" fmla="val 8462"/>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latin typeface="Arial" pitchFamily="34" charset="0"/>
                    <a:ea typeface="ＭＳ Ｐゴシック" pitchFamily="34" charset="-128"/>
                  </a:endParaRPr>
                </a:p>
              </p:txBody>
            </p:sp>
            <p:pic>
              <p:nvPicPr>
                <p:cNvPr id="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40" y="1319010"/>
                  <a:ext cx="204301" cy="7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158" y="2080162"/>
                  <a:ext cx="189501" cy="60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9"/>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60862" y="989426"/>
                  <a:ext cx="336407" cy="9728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6122" y="3001679"/>
                  <a:ext cx="154351" cy="53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9093" y="1148373"/>
                  <a:ext cx="177347"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0226" y="2932757"/>
                  <a:ext cx="286648" cy="65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1496" y="989426"/>
                  <a:ext cx="238728" cy="70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9591" y="2377166"/>
                  <a:ext cx="248918" cy="69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5692" y="2806855"/>
                  <a:ext cx="284146" cy="76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9838" y="2492101"/>
                  <a:ext cx="307628" cy="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0862" y="2562201"/>
                  <a:ext cx="379363" cy="10256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5"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2659" y="1327548"/>
                  <a:ext cx="207376" cy="6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34988" y="2030831"/>
                  <a:ext cx="237088" cy="62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6" name="Double flèche horizontale 15"/>
            <p:cNvSpPr/>
            <p:nvPr/>
          </p:nvSpPr>
          <p:spPr bwMode="auto">
            <a:xfrm>
              <a:off x="5949715" y="3071896"/>
              <a:ext cx="1655419"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chemeClr val="tx1"/>
                </a:solidFill>
              </a:endParaRPr>
            </a:p>
          </p:txBody>
        </p:sp>
        <p:sp>
          <p:nvSpPr>
            <p:cNvPr id="17" name="Double flèche horizontale 16"/>
            <p:cNvSpPr/>
            <p:nvPr/>
          </p:nvSpPr>
          <p:spPr bwMode="auto">
            <a:xfrm rot="2765985" flipV="1">
              <a:off x="6602359" y="2599233"/>
              <a:ext cx="1243699"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chemeClr val="tx1"/>
                </a:solidFill>
              </a:endParaRPr>
            </a:p>
          </p:txBody>
        </p:sp>
        <p:sp>
          <p:nvSpPr>
            <p:cNvPr id="18" name="Double flèche horizontale 17"/>
            <p:cNvSpPr/>
            <p:nvPr/>
          </p:nvSpPr>
          <p:spPr bwMode="auto">
            <a:xfrm rot="5198992" flipV="1">
              <a:off x="6095760" y="3071896"/>
              <a:ext cx="1537769"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chemeClr val="tx1"/>
                </a:solidFill>
              </a:endParaRPr>
            </a:p>
          </p:txBody>
        </p:sp>
        <p:sp>
          <p:nvSpPr>
            <p:cNvPr id="19" name="Double flèche horizontale 18"/>
            <p:cNvSpPr/>
            <p:nvPr/>
          </p:nvSpPr>
          <p:spPr bwMode="auto">
            <a:xfrm rot="18049911">
              <a:off x="7562517" y="3179483"/>
              <a:ext cx="215173"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chemeClr val="tx1"/>
                </a:solidFill>
              </a:endParaRPr>
            </a:p>
          </p:txBody>
        </p:sp>
        <p:sp>
          <p:nvSpPr>
            <p:cNvPr id="20" name="Double flèche horizontale 19"/>
            <p:cNvSpPr/>
            <p:nvPr/>
          </p:nvSpPr>
          <p:spPr bwMode="auto">
            <a:xfrm rot="1019590" flipV="1">
              <a:off x="6045350" y="2536471"/>
              <a:ext cx="1547727"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chemeClr val="tx1"/>
                </a:solidFill>
              </a:endParaRPr>
            </a:p>
          </p:txBody>
        </p:sp>
      </p:grpSp>
      <p:grpSp>
        <p:nvGrpSpPr>
          <p:cNvPr id="37" name="Groupe 1"/>
          <p:cNvGrpSpPr>
            <a:grpSpLocks/>
          </p:cNvGrpSpPr>
          <p:nvPr/>
        </p:nvGrpSpPr>
        <p:grpSpPr bwMode="auto">
          <a:xfrm>
            <a:off x="484629" y="3389039"/>
            <a:ext cx="2067481" cy="2154075"/>
            <a:chOff x="5796136" y="9004"/>
            <a:chExt cx="3347865" cy="2353433"/>
          </a:xfrm>
        </p:grpSpPr>
        <p:pic>
          <p:nvPicPr>
            <p:cNvPr id="3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96137" y="9004"/>
              <a:ext cx="3347864" cy="235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ZoneTexte 38"/>
            <p:cNvSpPr txBox="1"/>
            <p:nvPr/>
          </p:nvSpPr>
          <p:spPr>
            <a:xfrm>
              <a:off x="5796136" y="1880792"/>
              <a:ext cx="1692000" cy="324000"/>
            </a:xfrm>
            <a:prstGeom prst="rect">
              <a:avLst/>
            </a:prstGeom>
            <a:noFill/>
          </p:spPr>
          <p:txBody>
            <a:bodyPr>
              <a:prstTxWarp prst="textDeflateBottom">
                <a:avLst/>
              </a:prstTxWarp>
              <a:spAutoFit/>
            </a:bodyPr>
            <a:lstStyle/>
            <a:p>
              <a:pPr>
                <a:defRPr/>
              </a:pPr>
              <a:r>
                <a:rPr lang="fr-FR" dirty="0">
                  <a:solidFill>
                    <a:srgbClr val="00B050"/>
                  </a:solidFill>
                  <a:latin typeface="Brush Script MT" pitchFamily="66" charset="0"/>
                </a:rPr>
                <a:t>Observateur</a:t>
              </a:r>
            </a:p>
          </p:txBody>
        </p:sp>
      </p:grpSp>
      <p:grpSp>
        <p:nvGrpSpPr>
          <p:cNvPr id="8" name="Groupe 7"/>
          <p:cNvGrpSpPr/>
          <p:nvPr/>
        </p:nvGrpSpPr>
        <p:grpSpPr>
          <a:xfrm>
            <a:off x="539552" y="1412776"/>
            <a:ext cx="4081631" cy="3137357"/>
            <a:chOff x="539552" y="1412776"/>
            <a:chExt cx="4081631" cy="3137357"/>
          </a:xfrm>
        </p:grpSpPr>
        <p:sp>
          <p:nvSpPr>
            <p:cNvPr id="4" name="ZoneTexte 3"/>
            <p:cNvSpPr txBox="1"/>
            <p:nvPr/>
          </p:nvSpPr>
          <p:spPr>
            <a:xfrm>
              <a:off x="539552" y="1830719"/>
              <a:ext cx="208823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Binôme référent</a:t>
              </a:r>
              <a:endParaRPr lang="fr-FR" dirty="0"/>
            </a:p>
          </p:txBody>
        </p:sp>
        <p:grpSp>
          <p:nvGrpSpPr>
            <p:cNvPr id="6" name="Groupe 5"/>
            <p:cNvGrpSpPr/>
            <p:nvPr/>
          </p:nvGrpSpPr>
          <p:grpSpPr>
            <a:xfrm>
              <a:off x="2260486" y="1412776"/>
              <a:ext cx="2360697" cy="3137357"/>
              <a:chOff x="2260486" y="1412776"/>
              <a:chExt cx="2360697" cy="3137357"/>
            </a:xfrm>
          </p:grpSpPr>
          <p:cxnSp>
            <p:nvCxnSpPr>
              <p:cNvPr id="7" name="Connecteur en angle 6"/>
              <p:cNvCxnSpPr/>
              <p:nvPr/>
            </p:nvCxnSpPr>
            <p:spPr bwMode="auto">
              <a:xfrm flipV="1">
                <a:off x="2627784" y="1412776"/>
                <a:ext cx="1993399" cy="425813"/>
              </a:xfrm>
              <a:prstGeom prst="bentConnector3">
                <a:avLst>
                  <a:gd name="adj1" fmla="val 50000"/>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9" name="Connecteur en angle 8"/>
              <p:cNvCxnSpPr/>
              <p:nvPr/>
            </p:nvCxnSpPr>
            <p:spPr bwMode="auto">
              <a:xfrm>
                <a:off x="2260486" y="2661716"/>
                <a:ext cx="2131545" cy="1888417"/>
              </a:xfrm>
              <a:prstGeom prst="bentConnector3">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grpSp>
      </p:gr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sp>
        <p:nvSpPr>
          <p:cNvPr id="10" name="ZoneTexte 9"/>
          <p:cNvSpPr txBox="1"/>
          <p:nvPr/>
        </p:nvSpPr>
        <p:spPr>
          <a:xfrm>
            <a:off x="915759" y="5817012"/>
            <a:ext cx="7885402" cy="461665"/>
          </a:xfrm>
          <a:prstGeom prst="rect">
            <a:avLst/>
          </a:prstGeom>
          <a:noFill/>
        </p:spPr>
        <p:txBody>
          <a:bodyPr wrap="square" rtlCol="0">
            <a:spAutoFit/>
          </a:bodyPr>
          <a:lstStyle/>
          <a:p>
            <a:r>
              <a:rPr lang="fr-FR" dirty="0" smtClean="0"/>
              <a:t>Choisir une équipe, un binôme référent et un facilitateur</a:t>
            </a:r>
            <a:endParaRPr lang="fr-FR" dirty="0"/>
          </a:p>
        </p:txBody>
      </p:sp>
    </p:spTree>
    <p:extLst>
      <p:ext uri="{BB962C8B-B14F-4D97-AF65-F5344CB8AC3E}">
        <p14:creationId xmlns:p14="http://schemas.microsoft.com/office/powerpoint/2010/main" val="31702023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797">
                                          <p:stCondLst>
                                            <p:cond delay="0"/>
                                          </p:stCondLst>
                                        </p:cTn>
                                        <p:tgtEl>
                                          <p:spTgt spid="14"/>
                                        </p:tgtEl>
                                      </p:cBhvr>
                                    </p:animEffect>
                                    <p:anim calcmode="lin" valueType="num">
                                      <p:cBhvr>
                                        <p:cTn id="8" dur="2505"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14"/>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14"/>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14"/>
                                        </p:tgtEl>
                                        <p:attrNameLst>
                                          <p:attrName>ppt_y</p:attrName>
                                        </p:attrNameLst>
                                      </p:cBhvr>
                                      <p:tavLst>
                                        <p:tav tm="0" fmla="#ppt_y-sin(pi*$)/81">
                                          <p:val>
                                            <p:fltVal val="0"/>
                                          </p:val>
                                        </p:tav>
                                        <p:tav tm="100000">
                                          <p:val>
                                            <p:fltVal val="1"/>
                                          </p:val>
                                        </p:tav>
                                      </p:tavLst>
                                    </p:anim>
                                    <p:animScale>
                                      <p:cBhvr>
                                        <p:cTn id="13" dur="36">
                                          <p:stCondLst>
                                            <p:cond delay="894"/>
                                          </p:stCondLst>
                                        </p:cTn>
                                        <p:tgtEl>
                                          <p:spTgt spid="14"/>
                                        </p:tgtEl>
                                      </p:cBhvr>
                                      <p:to x="100000" y="60000"/>
                                    </p:animScale>
                                    <p:animScale>
                                      <p:cBhvr>
                                        <p:cTn id="14" dur="228" decel="50000">
                                          <p:stCondLst>
                                            <p:cond delay="930"/>
                                          </p:stCondLst>
                                        </p:cTn>
                                        <p:tgtEl>
                                          <p:spTgt spid="14"/>
                                        </p:tgtEl>
                                      </p:cBhvr>
                                      <p:to x="100000" y="100000"/>
                                    </p:animScale>
                                    <p:animScale>
                                      <p:cBhvr>
                                        <p:cTn id="15" dur="36">
                                          <p:stCondLst>
                                            <p:cond delay="1804"/>
                                          </p:stCondLst>
                                        </p:cTn>
                                        <p:tgtEl>
                                          <p:spTgt spid="14"/>
                                        </p:tgtEl>
                                      </p:cBhvr>
                                      <p:to x="100000" y="80000"/>
                                    </p:animScale>
                                    <p:animScale>
                                      <p:cBhvr>
                                        <p:cTn id="16" dur="228" decel="50000">
                                          <p:stCondLst>
                                            <p:cond delay="1840"/>
                                          </p:stCondLst>
                                        </p:cTn>
                                        <p:tgtEl>
                                          <p:spTgt spid="14"/>
                                        </p:tgtEl>
                                      </p:cBhvr>
                                      <p:to x="100000" y="100000"/>
                                    </p:animScale>
                                    <p:animScale>
                                      <p:cBhvr>
                                        <p:cTn id="17" dur="36">
                                          <p:stCondLst>
                                            <p:cond delay="2258"/>
                                          </p:stCondLst>
                                        </p:cTn>
                                        <p:tgtEl>
                                          <p:spTgt spid="14"/>
                                        </p:tgtEl>
                                      </p:cBhvr>
                                      <p:to x="100000" y="90000"/>
                                    </p:animScale>
                                    <p:animScale>
                                      <p:cBhvr>
                                        <p:cTn id="18" dur="228" decel="50000">
                                          <p:stCondLst>
                                            <p:cond delay="2293"/>
                                          </p:stCondLst>
                                        </p:cTn>
                                        <p:tgtEl>
                                          <p:spTgt spid="14"/>
                                        </p:tgtEl>
                                      </p:cBhvr>
                                      <p:to x="100000" y="100000"/>
                                    </p:animScale>
                                    <p:animScale>
                                      <p:cBhvr>
                                        <p:cTn id="19" dur="36">
                                          <p:stCondLst>
                                            <p:cond delay="2486"/>
                                          </p:stCondLst>
                                        </p:cTn>
                                        <p:tgtEl>
                                          <p:spTgt spid="14"/>
                                        </p:tgtEl>
                                      </p:cBhvr>
                                      <p:to x="100000" y="95000"/>
                                    </p:animScale>
                                    <p:animScale>
                                      <p:cBhvr>
                                        <p:cTn id="20" dur="228" decel="50000">
                                          <p:stCondLst>
                                            <p:cond delay="2522"/>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1250"/>
                                        <p:tgtEl>
                                          <p:spTgt spid="8"/>
                                        </p:tgtEl>
                                      </p:cBhvr>
                                    </p:animEffect>
                                  </p:childTnLst>
                                </p:cTn>
                              </p:par>
                            </p:childTnLst>
                          </p:cTn>
                        </p:par>
                        <p:par>
                          <p:cTn id="26" fill="hold">
                            <p:stCondLst>
                              <p:cond delay="125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250" fill="hold"/>
                                        <p:tgtEl>
                                          <p:spTgt spid="37"/>
                                        </p:tgtEl>
                                        <p:attrNameLst>
                                          <p:attrName>ppt_w</p:attrName>
                                        </p:attrNameLst>
                                      </p:cBhvr>
                                      <p:tavLst>
                                        <p:tav tm="0">
                                          <p:val>
                                            <p:fltVal val="0"/>
                                          </p:val>
                                        </p:tav>
                                        <p:tav tm="100000">
                                          <p:val>
                                            <p:strVal val="#ppt_w"/>
                                          </p:val>
                                        </p:tav>
                                      </p:tavLst>
                                    </p:anim>
                                    <p:anim calcmode="lin" valueType="num">
                                      <p:cBhvr>
                                        <p:cTn id="30" dur="1250" fill="hold"/>
                                        <p:tgtEl>
                                          <p:spTgt spid="37"/>
                                        </p:tgtEl>
                                        <p:attrNameLst>
                                          <p:attrName>ppt_h</p:attrName>
                                        </p:attrNameLst>
                                      </p:cBhvr>
                                      <p:tavLst>
                                        <p:tav tm="0">
                                          <p:val>
                                            <p:fltVal val="0"/>
                                          </p:val>
                                        </p:tav>
                                        <p:tav tm="100000">
                                          <p:val>
                                            <p:strVal val="#ppt_h"/>
                                          </p:val>
                                        </p:tav>
                                      </p:tavLst>
                                    </p:anim>
                                    <p:animEffect transition="in" filter="fade">
                                      <p:cBhvr>
                                        <p:cTn id="31"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Rôle et mission du facilitateur</a:t>
            </a:r>
            <a:endParaRPr lang="fr-FR" sz="2000" dirty="0">
              <a:solidFill>
                <a:srgbClr val="FF0000"/>
              </a:solidFill>
            </a:endParaRPr>
          </a:p>
        </p:txBody>
      </p:sp>
      <p:sp>
        <p:nvSpPr>
          <p:cNvPr id="5" name="Espace réservé du numéro de diapositive 4"/>
          <p:cNvSpPr>
            <a:spLocks noGrp="1"/>
          </p:cNvSpPr>
          <p:nvPr>
            <p:ph type="sldNum" sz="quarter" idx="4294967295"/>
          </p:nvPr>
        </p:nvSpPr>
        <p:spPr>
          <a:xfrm>
            <a:off x="7162800" y="6477000"/>
            <a:ext cx="1905000" cy="457200"/>
          </a:xfrm>
          <a:prstGeom prst="rect">
            <a:avLst/>
          </a:prstGeom>
        </p:spPr>
        <p:txBody>
          <a:bodyPr/>
          <a:lstStyle/>
          <a:p>
            <a:pPr>
              <a:defRPr/>
            </a:pPr>
            <a:fld id="{9CC07E23-9AFB-44FF-A166-6BE890BA4636}" type="slidenum">
              <a:rPr lang="fr-FR" smtClean="0">
                <a:solidFill>
                  <a:srgbClr val="000000"/>
                </a:solidFill>
              </a:rPr>
              <a:pPr>
                <a:defRPr/>
              </a:pPr>
              <a:t>16</a:t>
            </a:fld>
            <a:endParaRPr lang="fr-FR">
              <a:solidFill>
                <a:srgbClr val="000000"/>
              </a:solidFill>
            </a:endParaRPr>
          </a:p>
        </p:txBody>
      </p:sp>
      <p:sp>
        <p:nvSpPr>
          <p:cNvPr id="3" name="ZoneTexte 2"/>
          <p:cNvSpPr txBox="1"/>
          <p:nvPr/>
        </p:nvSpPr>
        <p:spPr>
          <a:xfrm>
            <a:off x="107504" y="1561147"/>
            <a:ext cx="4536504" cy="3693319"/>
          </a:xfrm>
          <a:prstGeom prst="rightArrowCallout">
            <a:avLst>
              <a:gd name="adj1" fmla="val 25000"/>
              <a:gd name="adj2" fmla="val 25000"/>
              <a:gd name="adj3" fmla="val 16891"/>
              <a:gd name="adj4" fmla="val 64977"/>
            </a:avLst>
          </a:prstGeom>
          <a:solidFill>
            <a:schemeClr val="accent3">
              <a:lumMod val="85000"/>
            </a:schemeClr>
          </a:solidFill>
          <a:ln>
            <a:noFill/>
          </a:ln>
          <a:effectLst>
            <a:outerShdw blurRad="50800" dist="38100" dir="8100000" algn="tr" rotWithShape="0">
              <a:prstClr val="black">
                <a:alpha val="40000"/>
              </a:prstClr>
            </a:outerShdw>
            <a:softEdge rad="31750"/>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1800" dirty="0" smtClean="0">
                <a:solidFill>
                  <a:srgbClr val="000000"/>
                </a:solidFill>
              </a:rPr>
              <a:t>Accompagner le développement de la performance d’une équipe de façon suivie et mobilisatrice:</a:t>
            </a:r>
          </a:p>
          <a:p>
            <a:pPr algn="just"/>
            <a:endParaRPr lang="fr-FR" sz="1800" dirty="0" smtClean="0">
              <a:solidFill>
                <a:srgbClr val="000000"/>
              </a:solidFill>
            </a:endParaRPr>
          </a:p>
          <a:p>
            <a:pPr marL="342900" indent="-342900" algn="just">
              <a:buFont typeface="Arial" panose="020B0604020202020204" pitchFamily="34" charset="0"/>
              <a:buChar char="•"/>
            </a:pPr>
            <a:r>
              <a:rPr lang="fr-FR" sz="1800" dirty="0" smtClean="0">
                <a:solidFill>
                  <a:srgbClr val="000000"/>
                </a:solidFill>
              </a:rPr>
              <a:t>Auprès du binôme référent qu’il soutien</a:t>
            </a:r>
          </a:p>
          <a:p>
            <a:pPr marL="342900" indent="-342900" algn="just">
              <a:buFont typeface="Arial" panose="020B0604020202020204" pitchFamily="34" charset="0"/>
              <a:buChar char="•"/>
            </a:pPr>
            <a:endParaRPr lang="fr-FR" sz="1800" dirty="0" smtClean="0">
              <a:solidFill>
                <a:srgbClr val="000000"/>
              </a:solidFill>
            </a:endParaRPr>
          </a:p>
          <a:p>
            <a:pPr marL="342900" indent="-342900">
              <a:buFont typeface="Arial" panose="020B0604020202020204" pitchFamily="34" charset="0"/>
              <a:buChar char="•"/>
            </a:pPr>
            <a:r>
              <a:rPr lang="fr-FR" sz="1800" dirty="0" smtClean="0">
                <a:solidFill>
                  <a:srgbClr val="000000"/>
                </a:solidFill>
              </a:rPr>
              <a:t>À partir de la maîtrise  des méthodes et outils permettant de développer ce collectif</a:t>
            </a:r>
            <a:endParaRPr lang="fr-FR" sz="1800" dirty="0">
              <a:solidFill>
                <a:srgbClr val="000000"/>
              </a:solidFill>
            </a:endParaRPr>
          </a:p>
        </p:txBody>
      </p:sp>
      <p:sp>
        <p:nvSpPr>
          <p:cNvPr id="7" name="Rectangle 6"/>
          <p:cNvSpPr/>
          <p:nvPr/>
        </p:nvSpPr>
        <p:spPr>
          <a:xfrm>
            <a:off x="4860032" y="1268760"/>
            <a:ext cx="4104456" cy="4278094"/>
          </a:xfrm>
          <a:prstGeom prst="rect">
            <a:avLst/>
          </a:prstGeom>
        </p:spPr>
        <p:txBody>
          <a:bodyPr wrap="square">
            <a:spAutoFit/>
          </a:bodyPr>
          <a:lstStyle/>
          <a:p>
            <a:pPr marL="342900" indent="-342900" algn="just">
              <a:buFont typeface="Arial" pitchFamily="34" charset="0"/>
              <a:buChar char="•"/>
              <a:defRPr/>
            </a:pPr>
            <a:r>
              <a:rPr lang="fr-FR" sz="1600" b="1" dirty="0">
                <a:solidFill>
                  <a:srgbClr val="000000"/>
                </a:solidFill>
              </a:rPr>
              <a:t>Assurer le suivi </a:t>
            </a:r>
            <a:r>
              <a:rPr lang="fr-FR" sz="1600" b="1" dirty="0" smtClean="0">
                <a:solidFill>
                  <a:srgbClr val="000000"/>
                </a:solidFill>
              </a:rPr>
              <a:t>local </a:t>
            </a:r>
            <a:r>
              <a:rPr lang="fr-FR" sz="1600" b="1" dirty="0">
                <a:solidFill>
                  <a:srgbClr val="000000"/>
                </a:solidFill>
              </a:rPr>
              <a:t>du programme Pacte en interface avec le binôme  </a:t>
            </a:r>
          </a:p>
          <a:p>
            <a:pPr marL="342900" indent="-342900" algn="just">
              <a:buFont typeface="Arial" pitchFamily="34" charset="0"/>
              <a:buChar char="•"/>
              <a:defRPr/>
            </a:pPr>
            <a:endParaRPr lang="fr-FR" sz="1600" b="1" dirty="0">
              <a:solidFill>
                <a:srgbClr val="000000"/>
              </a:solidFill>
            </a:endParaRPr>
          </a:p>
          <a:p>
            <a:pPr marL="342900" indent="-342900" algn="just">
              <a:buFont typeface="Arial" pitchFamily="34" charset="0"/>
              <a:buChar char="•"/>
              <a:defRPr/>
            </a:pPr>
            <a:r>
              <a:rPr lang="fr-FR" sz="1600" b="1" dirty="0">
                <a:solidFill>
                  <a:srgbClr val="000000"/>
                </a:solidFill>
              </a:rPr>
              <a:t>Assurer les points de contact mensuel avec le binôme</a:t>
            </a:r>
          </a:p>
          <a:p>
            <a:pPr marL="342900" indent="-342900" algn="just">
              <a:buFont typeface="Arial" pitchFamily="34" charset="0"/>
              <a:buChar char="•"/>
              <a:defRPr/>
            </a:pPr>
            <a:endParaRPr lang="fr-FR" sz="1600" b="1" dirty="0">
              <a:solidFill>
                <a:srgbClr val="000000"/>
              </a:solidFill>
            </a:endParaRPr>
          </a:p>
          <a:p>
            <a:pPr marL="342900" indent="-342900" algn="just">
              <a:buFont typeface="Arial" pitchFamily="34" charset="0"/>
              <a:buChar char="•"/>
              <a:defRPr/>
            </a:pPr>
            <a:r>
              <a:rPr lang="fr-FR" sz="1600" b="1" dirty="0">
                <a:solidFill>
                  <a:srgbClr val="000000"/>
                </a:solidFill>
              </a:rPr>
              <a:t>Animer les sessions de CRM Santé (si c’est le choix de l’équipe)</a:t>
            </a:r>
          </a:p>
          <a:p>
            <a:pPr marL="342900" indent="-342900" algn="just">
              <a:buFont typeface="Arial" pitchFamily="34" charset="0"/>
              <a:buChar char="•"/>
              <a:defRPr/>
            </a:pPr>
            <a:endParaRPr lang="fr-FR" sz="1600" b="1" dirty="0">
              <a:solidFill>
                <a:srgbClr val="000000"/>
              </a:solidFill>
            </a:endParaRPr>
          </a:p>
          <a:p>
            <a:pPr marL="342900" indent="-342900" algn="just">
              <a:buFont typeface="Arial" pitchFamily="34" charset="0"/>
              <a:buChar char="•"/>
              <a:defRPr/>
            </a:pPr>
            <a:r>
              <a:rPr lang="fr-FR" sz="1600" b="1" dirty="0" smtClean="0">
                <a:solidFill>
                  <a:srgbClr val="000000"/>
                </a:solidFill>
              </a:rPr>
              <a:t>Fournir une aide méthodologique par rapport à la gestion du projet et à la maîtrise des méthodes et outils</a:t>
            </a:r>
            <a:endParaRPr lang="fr-FR" sz="1600" b="1" dirty="0">
              <a:solidFill>
                <a:srgbClr val="000000"/>
              </a:solidFill>
            </a:endParaRPr>
          </a:p>
          <a:p>
            <a:pPr marL="342900" indent="-342900" algn="just">
              <a:buFont typeface="Arial" pitchFamily="34" charset="0"/>
              <a:buChar char="•"/>
              <a:defRPr/>
            </a:pPr>
            <a:endParaRPr lang="fr-FR" sz="1600" b="1" dirty="0">
              <a:solidFill>
                <a:srgbClr val="000000"/>
              </a:solidFill>
            </a:endParaRPr>
          </a:p>
          <a:p>
            <a:pPr marL="342900" indent="-342900" algn="just">
              <a:buFont typeface="Arial" pitchFamily="34" charset="0"/>
              <a:buChar char="•"/>
              <a:defRPr/>
            </a:pPr>
            <a:r>
              <a:rPr lang="fr-FR" sz="1600" b="1" dirty="0">
                <a:solidFill>
                  <a:srgbClr val="000000"/>
                </a:solidFill>
              </a:rPr>
              <a:t>Assurer un rôle d’interface </a:t>
            </a:r>
            <a:r>
              <a:rPr lang="fr-FR" sz="1600" b="1" dirty="0" smtClean="0">
                <a:solidFill>
                  <a:srgbClr val="000000"/>
                </a:solidFill>
              </a:rPr>
              <a:t>avec la direction</a:t>
            </a:r>
            <a:endParaRPr lang="fr-FR" sz="1600" b="1" dirty="0">
              <a:solidFill>
                <a:srgbClr val="000000"/>
              </a:solidFill>
            </a:endParaRPr>
          </a:p>
          <a:p>
            <a:pPr marL="342900" indent="-342900" algn="just">
              <a:buFont typeface="Arial" pitchFamily="34" charset="0"/>
              <a:buChar char="•"/>
              <a:defRPr/>
            </a:pPr>
            <a:endParaRPr lang="fr-FR" sz="1600" b="1" dirty="0">
              <a:solidFill>
                <a:srgbClr val="000000"/>
              </a:solidFill>
            </a:endParaRPr>
          </a:p>
          <a:p>
            <a:pPr marL="342900" indent="-342900" algn="just">
              <a:buFont typeface="Arial" pitchFamily="34" charset="0"/>
              <a:buChar char="•"/>
              <a:defRPr/>
            </a:pPr>
            <a:r>
              <a:rPr lang="fr-FR" sz="1600" b="1" dirty="0">
                <a:solidFill>
                  <a:srgbClr val="000000"/>
                </a:solidFill>
              </a:rPr>
              <a:t>Participer au retour d’expérience</a:t>
            </a:r>
          </a:p>
        </p:txBody>
      </p:sp>
      <p:sp>
        <p:nvSpPr>
          <p:cNvPr id="6" name="ZoneTexte 5"/>
          <p:cNvSpPr txBox="1"/>
          <p:nvPr/>
        </p:nvSpPr>
        <p:spPr>
          <a:xfrm>
            <a:off x="4285283" y="2117756"/>
            <a:ext cx="553998" cy="2580099"/>
          </a:xfrm>
          <a:prstGeom prst="rect">
            <a:avLst/>
          </a:prstGeom>
          <a:noFill/>
        </p:spPr>
        <p:txBody>
          <a:bodyPr vert="vert270" wrap="square" rtlCol="0">
            <a:spAutoFit/>
          </a:bodyPr>
          <a:lstStyle/>
          <a:p>
            <a:pPr algn="r"/>
            <a:r>
              <a:rPr lang="fr-FR" dirty="0" smtClean="0">
                <a:solidFill>
                  <a:srgbClr val="000000"/>
                </a:solidFill>
              </a:rPr>
              <a:t>Minimum requis</a:t>
            </a:r>
            <a:endParaRPr lang="fr-FR" dirty="0">
              <a:solidFill>
                <a:srgbClr val="000000"/>
              </a:solidFill>
            </a:endParaRPr>
          </a:p>
        </p:txBody>
      </p:sp>
      <p:grpSp>
        <p:nvGrpSpPr>
          <p:cNvPr id="8" name="Groupe 1"/>
          <p:cNvGrpSpPr>
            <a:grpSpLocks/>
          </p:cNvGrpSpPr>
          <p:nvPr/>
        </p:nvGrpSpPr>
        <p:grpSpPr bwMode="auto">
          <a:xfrm>
            <a:off x="2915816" y="4477710"/>
            <a:ext cx="2067481" cy="1943257"/>
            <a:chOff x="5796136" y="9004"/>
            <a:chExt cx="3347865" cy="2353433"/>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7" y="9004"/>
              <a:ext cx="3347864" cy="235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796136" y="1880792"/>
              <a:ext cx="1692000" cy="324000"/>
            </a:xfrm>
            <a:prstGeom prst="rect">
              <a:avLst/>
            </a:prstGeom>
            <a:noFill/>
          </p:spPr>
          <p:txBody>
            <a:bodyPr>
              <a:prstTxWarp prst="textDeflateBottom">
                <a:avLst/>
              </a:prstTxWarp>
              <a:spAutoFit/>
            </a:bodyPr>
            <a:lstStyle/>
            <a:p>
              <a:pPr>
                <a:defRPr/>
              </a:pPr>
              <a:r>
                <a:rPr lang="fr-FR" dirty="0">
                  <a:solidFill>
                    <a:srgbClr val="00B050"/>
                  </a:solidFill>
                  <a:latin typeface="Brush Script MT" pitchFamily="66" charset="0"/>
                </a:rPr>
                <a:t>Observateur</a:t>
              </a:r>
            </a:p>
          </p:txBody>
        </p:sp>
      </p:grpSp>
      <p:sp>
        <p:nvSpPr>
          <p:cNvPr id="11" name="Espace réservé du pied de page 10"/>
          <p:cNvSpPr>
            <a:spLocks noGrp="1"/>
          </p:cNvSpPr>
          <p:nvPr>
            <p:ph type="ftr" sz="quarter" idx="11"/>
          </p:nvPr>
        </p:nvSpPr>
        <p:spPr/>
        <p:txBody>
          <a:body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1848755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0" y="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FR" sz="3200" b="1" dirty="0" smtClean="0">
                <a:solidFill>
                  <a:srgbClr val="004890"/>
                </a:solidFill>
              </a:rPr>
              <a:t>Et le binôme ?</a:t>
            </a:r>
            <a:endParaRPr lang="fr-FR" sz="3200" b="1" dirty="0">
              <a:solidFill>
                <a:srgbClr val="004890"/>
              </a:solidFill>
            </a:endParaRPr>
          </a:p>
        </p:txBody>
      </p:sp>
      <p:sp>
        <p:nvSpPr>
          <p:cNvPr id="6" name="ZoneTexte 5"/>
          <p:cNvSpPr txBox="1"/>
          <p:nvPr/>
        </p:nvSpPr>
        <p:spPr>
          <a:xfrm>
            <a:off x="179388" y="1232694"/>
            <a:ext cx="5112692" cy="4985980"/>
          </a:xfrm>
          <a:prstGeom prst="rect">
            <a:avLst/>
          </a:prstGeom>
          <a:noFill/>
        </p:spPr>
        <p:txBody>
          <a:bodyPr wrap="square">
            <a:spAutoFit/>
          </a:bodyPr>
          <a:lstStyle/>
          <a:p>
            <a:pPr marL="285750" indent="-285750" algn="just">
              <a:spcBef>
                <a:spcPts val="600"/>
              </a:spcBef>
              <a:buFont typeface="Wingdings"/>
              <a:buChar char="l"/>
              <a:defRPr/>
            </a:pPr>
            <a:r>
              <a:rPr lang="fr-FR" sz="1800" dirty="0" smtClean="0">
                <a:solidFill>
                  <a:srgbClr val="000000"/>
                </a:solidFill>
              </a:rPr>
              <a:t>Informer </a:t>
            </a:r>
            <a:r>
              <a:rPr lang="fr-FR" sz="1800" dirty="0">
                <a:solidFill>
                  <a:srgbClr val="000000"/>
                </a:solidFill>
              </a:rPr>
              <a:t>les instances </a:t>
            </a:r>
            <a:r>
              <a:rPr lang="fr-FR" sz="1800" dirty="0" smtClean="0">
                <a:solidFill>
                  <a:srgbClr val="000000"/>
                </a:solidFill>
              </a:rPr>
              <a:t>institutionnelles, en collaboration avec le facilitateur (en particulier, si celui-ci est externe) ;</a:t>
            </a:r>
          </a:p>
          <a:p>
            <a:pPr marL="285750" indent="-285750" algn="just">
              <a:spcBef>
                <a:spcPts val="600"/>
              </a:spcBef>
              <a:buFont typeface="Wingdings"/>
              <a:buChar char="l"/>
              <a:defRPr/>
            </a:pPr>
            <a:r>
              <a:rPr lang="fr-FR" sz="1800" dirty="0" smtClean="0">
                <a:solidFill>
                  <a:srgbClr val="000000"/>
                </a:solidFill>
              </a:rPr>
              <a:t>Sensibiliser et soutenir les membres de l’équipe;</a:t>
            </a:r>
          </a:p>
          <a:p>
            <a:pPr marL="285750" indent="-285750" algn="just">
              <a:spcBef>
                <a:spcPts val="600"/>
              </a:spcBef>
              <a:buFont typeface="Wingdings"/>
              <a:buChar char="l"/>
              <a:defRPr/>
            </a:pPr>
            <a:r>
              <a:rPr lang="fr-FR" sz="1800" dirty="0">
                <a:solidFill>
                  <a:srgbClr val="000000"/>
                </a:solidFill>
                <a:sym typeface="Wingdings"/>
              </a:rPr>
              <a:t>A</a:t>
            </a:r>
            <a:r>
              <a:rPr lang="fr-FR" sz="1800" dirty="0">
                <a:solidFill>
                  <a:srgbClr val="000000"/>
                </a:solidFill>
              </a:rPr>
              <a:t>ccompagner (planifier et suivre) le déploiement du programme en veillant à recueillir et à tracer les difficultés rencontrées ainsi que les facteurs facilitants </a:t>
            </a:r>
            <a:r>
              <a:rPr lang="fr-FR" sz="1800" dirty="0" smtClean="0">
                <a:solidFill>
                  <a:srgbClr val="000000"/>
                </a:solidFill>
              </a:rPr>
              <a:t>;</a:t>
            </a:r>
          </a:p>
          <a:p>
            <a:pPr marL="285750" indent="-285750" algn="just">
              <a:spcBef>
                <a:spcPts val="600"/>
              </a:spcBef>
              <a:buFont typeface="Wingdings"/>
              <a:buChar char="l"/>
              <a:defRPr/>
            </a:pPr>
            <a:r>
              <a:rPr lang="fr-FR" sz="1800" dirty="0" smtClean="0">
                <a:solidFill>
                  <a:srgbClr val="000000"/>
                </a:solidFill>
              </a:rPr>
              <a:t>Partager l’information en continue du </a:t>
            </a:r>
            <a:r>
              <a:rPr lang="fr-FR" sz="1800" dirty="0">
                <a:solidFill>
                  <a:srgbClr val="000000"/>
                </a:solidFill>
              </a:rPr>
              <a:t>déroulement </a:t>
            </a:r>
            <a:r>
              <a:rPr lang="fr-FR" sz="1800" dirty="0" smtClean="0">
                <a:solidFill>
                  <a:srgbClr val="000000"/>
                </a:solidFill>
              </a:rPr>
              <a:t>du projet;</a:t>
            </a:r>
          </a:p>
          <a:p>
            <a:pPr algn="just">
              <a:spcBef>
                <a:spcPts val="600"/>
              </a:spcBef>
              <a:defRPr/>
            </a:pPr>
            <a:r>
              <a:rPr lang="fr-FR" sz="1800" dirty="0" smtClean="0">
                <a:solidFill>
                  <a:srgbClr val="000000"/>
                </a:solidFill>
                <a:sym typeface="Wingdings"/>
              </a:rPr>
              <a:t>  A</a:t>
            </a:r>
            <a:r>
              <a:rPr lang="fr-FR" sz="1800" dirty="0" smtClean="0">
                <a:solidFill>
                  <a:srgbClr val="000000"/>
                </a:solidFill>
              </a:rPr>
              <a:t>ssurer </a:t>
            </a:r>
            <a:r>
              <a:rPr lang="fr-FR" sz="1800" dirty="0">
                <a:solidFill>
                  <a:srgbClr val="000000"/>
                </a:solidFill>
              </a:rPr>
              <a:t>l’interface avec le </a:t>
            </a:r>
            <a:r>
              <a:rPr lang="fr-FR" sz="1800" dirty="0" smtClean="0">
                <a:solidFill>
                  <a:srgbClr val="000000"/>
                </a:solidFill>
              </a:rPr>
              <a:t>facilitateur;</a:t>
            </a:r>
            <a:endParaRPr lang="fr-FR" sz="1800" dirty="0">
              <a:solidFill>
                <a:srgbClr val="000000"/>
              </a:solidFill>
            </a:endParaRPr>
          </a:p>
          <a:p>
            <a:pPr marL="285750" indent="-285750" algn="just">
              <a:spcBef>
                <a:spcPts val="600"/>
              </a:spcBef>
              <a:buFont typeface="Wingdings"/>
              <a:buChar char="l"/>
              <a:defRPr/>
            </a:pPr>
            <a:r>
              <a:rPr lang="fr-FR" sz="1800" dirty="0">
                <a:solidFill>
                  <a:srgbClr val="000000"/>
                </a:solidFill>
              </a:rPr>
              <a:t>Alerter le facilitateur en cas de </a:t>
            </a:r>
            <a:r>
              <a:rPr lang="fr-FR" sz="1800" dirty="0" smtClean="0">
                <a:solidFill>
                  <a:srgbClr val="000000"/>
                </a:solidFill>
              </a:rPr>
              <a:t>difficultés;</a:t>
            </a:r>
            <a:endParaRPr lang="fr-FR" sz="1800" dirty="0">
              <a:solidFill>
                <a:srgbClr val="000000"/>
              </a:solidFill>
            </a:endParaRPr>
          </a:p>
          <a:p>
            <a:pPr algn="just">
              <a:spcBef>
                <a:spcPts val="600"/>
              </a:spcBef>
              <a:defRPr/>
            </a:pPr>
            <a:r>
              <a:rPr lang="fr-FR" sz="1800" dirty="0" smtClean="0">
                <a:solidFill>
                  <a:srgbClr val="000000"/>
                </a:solidFill>
                <a:sym typeface="Wingdings"/>
              </a:rPr>
              <a:t> </a:t>
            </a:r>
            <a:r>
              <a:rPr lang="fr-FR" sz="1800" dirty="0" smtClean="0">
                <a:solidFill>
                  <a:srgbClr val="000000"/>
                </a:solidFill>
              </a:rPr>
              <a:t>Participer </a:t>
            </a:r>
            <a:r>
              <a:rPr lang="fr-FR" sz="1800" dirty="0">
                <a:solidFill>
                  <a:srgbClr val="000000"/>
                </a:solidFill>
              </a:rPr>
              <a:t>aux points fixés avec le facilitateur permettant le suivi des </a:t>
            </a:r>
            <a:r>
              <a:rPr lang="fr-FR" sz="1800" dirty="0" smtClean="0">
                <a:solidFill>
                  <a:srgbClr val="000000"/>
                </a:solidFill>
              </a:rPr>
              <a:t>activités.</a:t>
            </a:r>
            <a:endParaRPr lang="fr-FR" sz="1800" dirty="0">
              <a:solidFill>
                <a:srgbClr val="000000"/>
              </a:solidFill>
            </a:endParaRPr>
          </a:p>
          <a:p>
            <a:pPr algn="just">
              <a:defRPr/>
            </a:pPr>
            <a:endParaRPr lang="fr-FR" sz="1800" dirty="0">
              <a:solidFill>
                <a:srgbClr val="000000"/>
              </a:solidFill>
            </a:endParaRPr>
          </a:p>
        </p:txBody>
      </p:sp>
      <p:sp>
        <p:nvSpPr>
          <p:cNvPr id="8" name="ZoneTexte 7"/>
          <p:cNvSpPr txBox="1"/>
          <p:nvPr/>
        </p:nvSpPr>
        <p:spPr>
          <a:xfrm>
            <a:off x="4751388" y="2511425"/>
            <a:ext cx="4392612" cy="646331"/>
          </a:xfrm>
          <a:prstGeom prst="rect">
            <a:avLst/>
          </a:prstGeom>
          <a:noFill/>
        </p:spPr>
        <p:txBody>
          <a:bodyPr>
            <a:spAutoFit/>
          </a:bodyPr>
          <a:lstStyle/>
          <a:p>
            <a:pPr>
              <a:defRPr/>
            </a:pPr>
            <a:endParaRPr lang="fr-FR" sz="1800" dirty="0" smtClean="0">
              <a:solidFill>
                <a:srgbClr val="000000"/>
              </a:solidFill>
            </a:endParaRPr>
          </a:p>
          <a:p>
            <a:pPr marL="285750" indent="-285750">
              <a:buFont typeface="Wingdings"/>
              <a:buChar char="l"/>
              <a:defRPr/>
            </a:pPr>
            <a:endParaRPr lang="fr-FR" sz="1800" dirty="0">
              <a:solidFill>
                <a:srgbClr val="000000"/>
              </a:solidFill>
            </a:endParaRPr>
          </a:p>
        </p:txBody>
      </p:sp>
      <p:sp>
        <p:nvSpPr>
          <p:cNvPr id="2" name="Espace réservé du numéro de diapositive 1"/>
          <p:cNvSpPr>
            <a:spLocks noGrp="1"/>
          </p:cNvSpPr>
          <p:nvPr>
            <p:ph type="sldNum" sz="quarter" idx="10"/>
          </p:nvPr>
        </p:nvSpPr>
        <p:spPr/>
        <p:txBody>
          <a:bodyPr/>
          <a:lstStyle/>
          <a:p>
            <a:pPr>
              <a:defRPr/>
            </a:pPr>
            <a:fld id="{29C88DAE-A8DA-41EA-9DC7-119422B680B1}" type="slidenum">
              <a:rPr lang="fr-FR" smtClean="0">
                <a:solidFill>
                  <a:srgbClr val="000000"/>
                </a:solidFill>
              </a:rPr>
              <a:pPr>
                <a:defRPr/>
              </a:pPr>
              <a:t>17</a:t>
            </a:fld>
            <a:endParaRPr lang="fr-FR">
              <a:solidFill>
                <a:srgbClr val="000000"/>
              </a:solidFill>
            </a:endParaRPr>
          </a:p>
        </p:txBody>
      </p:sp>
      <p:grpSp>
        <p:nvGrpSpPr>
          <p:cNvPr id="9" name="Groupe 8"/>
          <p:cNvGrpSpPr>
            <a:grpSpLocks/>
          </p:cNvGrpSpPr>
          <p:nvPr/>
        </p:nvGrpSpPr>
        <p:grpSpPr bwMode="auto">
          <a:xfrm>
            <a:off x="5181089" y="1809562"/>
            <a:ext cx="3730046" cy="3429360"/>
            <a:chOff x="5364089" y="1415065"/>
            <a:chExt cx="2686051" cy="3141525"/>
          </a:xfrm>
        </p:grpSpPr>
        <p:grpSp>
          <p:nvGrpSpPr>
            <p:cNvPr id="10" name="Groupe 65"/>
            <p:cNvGrpSpPr>
              <a:grpSpLocks/>
            </p:cNvGrpSpPr>
            <p:nvPr/>
          </p:nvGrpSpPr>
          <p:grpSpPr bwMode="auto">
            <a:xfrm>
              <a:off x="5364089" y="1415065"/>
              <a:ext cx="2686051" cy="3141525"/>
              <a:chOff x="5364088" y="1172988"/>
              <a:chExt cx="2686050" cy="260410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26094"/>
                <a:ext cx="26860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e 4"/>
              <p:cNvGrpSpPr>
                <a:grpSpLocks/>
              </p:cNvGrpSpPr>
              <p:nvPr/>
            </p:nvGrpSpPr>
            <p:grpSpPr bwMode="auto">
              <a:xfrm>
                <a:off x="5682244" y="1172988"/>
                <a:ext cx="2199000" cy="2604100"/>
                <a:chOff x="4673158" y="989426"/>
                <a:chExt cx="2198918" cy="2603217"/>
              </a:xfrm>
            </p:grpSpPr>
            <p:sp>
              <p:nvSpPr>
                <p:cNvPr id="19" name="Bouée 18"/>
                <p:cNvSpPr/>
                <p:nvPr/>
              </p:nvSpPr>
              <p:spPr bwMode="auto">
                <a:xfrm>
                  <a:off x="4839161" y="1422107"/>
                  <a:ext cx="1967742" cy="1951818"/>
                </a:xfrm>
                <a:prstGeom prst="donut">
                  <a:avLst>
                    <a:gd name="adj" fmla="val 8462"/>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solidFill>
                      <a:srgbClr val="000000"/>
                    </a:solidFill>
                    <a:latin typeface="Arial" pitchFamily="34" charset="0"/>
                  </a:endParaRPr>
                </a:p>
              </p:txBody>
            </p:sp>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40" y="1319010"/>
                  <a:ext cx="204301" cy="7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158" y="2080162"/>
                  <a:ext cx="189501" cy="60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60862" y="989426"/>
                  <a:ext cx="336407" cy="9728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6122" y="3001679"/>
                  <a:ext cx="154351" cy="53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9093" y="1148373"/>
                  <a:ext cx="177347"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0226" y="2932757"/>
                  <a:ext cx="286648" cy="65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1496" y="989426"/>
                  <a:ext cx="238728" cy="70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9591" y="2377166"/>
                  <a:ext cx="248918" cy="69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5692" y="2806855"/>
                  <a:ext cx="284146" cy="76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9838" y="2492101"/>
                  <a:ext cx="307628" cy="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0862" y="2562201"/>
                  <a:ext cx="379363" cy="10256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1"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2659" y="1327548"/>
                  <a:ext cx="207376" cy="6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34988" y="2030831"/>
                  <a:ext cx="237088" cy="62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1" name="Double flèche horizontale 10"/>
            <p:cNvSpPr/>
            <p:nvPr/>
          </p:nvSpPr>
          <p:spPr bwMode="auto">
            <a:xfrm>
              <a:off x="5949715" y="3071896"/>
              <a:ext cx="1655419"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rgbClr val="000000"/>
                </a:solidFill>
              </a:endParaRPr>
            </a:p>
          </p:txBody>
        </p:sp>
        <p:sp>
          <p:nvSpPr>
            <p:cNvPr id="12" name="Double flèche horizontale 11"/>
            <p:cNvSpPr/>
            <p:nvPr/>
          </p:nvSpPr>
          <p:spPr bwMode="auto">
            <a:xfrm rot="2765985" flipV="1">
              <a:off x="6602359" y="2599233"/>
              <a:ext cx="1243699"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rgbClr val="000000"/>
                </a:solidFill>
              </a:endParaRPr>
            </a:p>
          </p:txBody>
        </p:sp>
        <p:sp>
          <p:nvSpPr>
            <p:cNvPr id="14" name="Double flèche horizontale 13"/>
            <p:cNvSpPr/>
            <p:nvPr/>
          </p:nvSpPr>
          <p:spPr bwMode="auto">
            <a:xfrm rot="5198992" flipV="1">
              <a:off x="6095760" y="3071896"/>
              <a:ext cx="1537769"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rgbClr val="000000"/>
                </a:solidFill>
              </a:endParaRPr>
            </a:p>
          </p:txBody>
        </p:sp>
        <p:sp>
          <p:nvSpPr>
            <p:cNvPr id="15" name="Double flèche horizontale 14"/>
            <p:cNvSpPr/>
            <p:nvPr/>
          </p:nvSpPr>
          <p:spPr bwMode="auto">
            <a:xfrm rot="18049911">
              <a:off x="7562517" y="3179483"/>
              <a:ext cx="215173"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rgbClr val="000000"/>
                </a:solidFill>
              </a:endParaRPr>
            </a:p>
          </p:txBody>
        </p:sp>
        <p:sp>
          <p:nvSpPr>
            <p:cNvPr id="16" name="Double flèche horizontale 15"/>
            <p:cNvSpPr/>
            <p:nvPr/>
          </p:nvSpPr>
          <p:spPr bwMode="auto">
            <a:xfrm rot="1019590" flipV="1">
              <a:off x="6045350" y="2536471"/>
              <a:ext cx="1547727" cy="0"/>
            </a:xfrm>
            <a:prstGeom prst="lef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a:lstStyle/>
            <a:p>
              <a:pPr>
                <a:defRPr/>
              </a:pPr>
              <a:endParaRPr lang="fr-FR">
                <a:solidFill>
                  <a:srgbClr val="000000"/>
                </a:solidFill>
              </a:endParaRPr>
            </a:p>
          </p:txBody>
        </p:sp>
      </p:grpSp>
      <p:grpSp>
        <p:nvGrpSpPr>
          <p:cNvPr id="33" name="Groupe 32"/>
          <p:cNvGrpSpPr/>
          <p:nvPr/>
        </p:nvGrpSpPr>
        <p:grpSpPr>
          <a:xfrm>
            <a:off x="6660232" y="571500"/>
            <a:ext cx="2198680" cy="1657618"/>
            <a:chOff x="3302159" y="1436274"/>
            <a:chExt cx="3986499" cy="3809524"/>
          </a:xfrm>
        </p:grpSpPr>
        <p:pic>
          <p:nvPicPr>
            <p:cNvPr id="34" name="Image 33"/>
            <p:cNvPicPr>
              <a:picLocks noChangeAspect="1"/>
            </p:cNvPicPr>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02159" y="1436274"/>
              <a:ext cx="3809524" cy="3809524"/>
            </a:xfrm>
            <a:prstGeom prst="rect">
              <a:avLst/>
            </a:prstGeom>
            <a:ln>
              <a:noFill/>
            </a:ln>
            <a:effectLst>
              <a:outerShdw blurRad="292100" dist="139700" dir="2700000" algn="tl" rotWithShape="0">
                <a:srgbClr val="333333">
                  <a:alpha val="65000"/>
                </a:srgbClr>
              </a:outerShdw>
            </a:effectLst>
          </p:spPr>
        </p:pic>
        <p:sp>
          <p:nvSpPr>
            <p:cNvPr id="35" name="ZoneTexte 34"/>
            <p:cNvSpPr txBox="1"/>
            <p:nvPr/>
          </p:nvSpPr>
          <p:spPr>
            <a:xfrm>
              <a:off x="4450331" y="2512101"/>
              <a:ext cx="2838327" cy="443723"/>
            </a:xfrm>
            <a:prstGeom prst="rect">
              <a:avLst/>
            </a:prstGeom>
            <a:noFill/>
          </p:spPr>
          <p:txBody>
            <a:bodyPr wrap="square" rtlCol="0">
              <a:spAutoFit/>
            </a:bodyPr>
            <a:lstStyle/>
            <a:p>
              <a:r>
                <a:rPr lang="fr-FR" sz="1100" b="1" dirty="0" smtClean="0">
                  <a:solidFill>
                    <a:srgbClr val="000000"/>
                  </a:solidFill>
                </a:rPr>
                <a:t>C’est quoi son rôle…?</a:t>
              </a:r>
              <a:endParaRPr lang="fr-FR" sz="1100" b="1" dirty="0">
                <a:solidFill>
                  <a:srgbClr val="000000"/>
                </a:solidFill>
              </a:endParaRPr>
            </a:p>
          </p:txBody>
        </p:sp>
      </p:grpSp>
      <p:sp>
        <p:nvSpPr>
          <p:cNvPr id="4" name="Espace réservé du pied de page 3"/>
          <p:cNvSpPr>
            <a:spLocks noGrp="1"/>
          </p:cNvSpPr>
          <p:nvPr>
            <p:ph type="ftr" sz="quarter" idx="11"/>
          </p:nvPr>
        </p:nvSpPr>
        <p:spPr/>
        <p:txBody>
          <a:bodyPr/>
          <a:lstStyle/>
          <a:p>
            <a:pPr>
              <a:defRPr/>
            </a:pPr>
            <a:r>
              <a:rPr lang="fr-FR" smtClean="0">
                <a:solidFill>
                  <a:srgbClr val="000000"/>
                </a:solidFill>
              </a:rPr>
              <a:t>DIAPORAMA POUR LES EQUIPES - Mai 2018</a:t>
            </a:r>
            <a:endParaRPr lang="fr-FR">
              <a:solidFill>
                <a:srgbClr val="000000"/>
              </a:solidFill>
            </a:endParaRPr>
          </a:p>
        </p:txBody>
      </p:sp>
    </p:spTree>
    <p:extLst>
      <p:ext uri="{BB962C8B-B14F-4D97-AF65-F5344CB8AC3E}">
        <p14:creationId xmlns:p14="http://schemas.microsoft.com/office/powerpoint/2010/main" val="2573044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97">
                                          <p:stCondLst>
                                            <p:cond delay="0"/>
                                          </p:stCondLst>
                                        </p:cTn>
                                        <p:tgtEl>
                                          <p:spTgt spid="9"/>
                                        </p:tgtEl>
                                      </p:cBhvr>
                                    </p:animEffect>
                                    <p:anim calcmode="lin" valueType="num">
                                      <p:cBhvr>
                                        <p:cTn id="8" dur="250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9"/>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9"/>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9"/>
                                        </p:tgtEl>
                                        <p:attrNameLst>
                                          <p:attrName>ppt_y</p:attrName>
                                        </p:attrNameLst>
                                      </p:cBhvr>
                                      <p:tavLst>
                                        <p:tav tm="0" fmla="#ppt_y-sin(pi*$)/81">
                                          <p:val>
                                            <p:fltVal val="0"/>
                                          </p:val>
                                        </p:tav>
                                        <p:tav tm="100000">
                                          <p:val>
                                            <p:fltVal val="1"/>
                                          </p:val>
                                        </p:tav>
                                      </p:tavLst>
                                    </p:anim>
                                    <p:animScale>
                                      <p:cBhvr>
                                        <p:cTn id="13" dur="36">
                                          <p:stCondLst>
                                            <p:cond delay="894"/>
                                          </p:stCondLst>
                                        </p:cTn>
                                        <p:tgtEl>
                                          <p:spTgt spid="9"/>
                                        </p:tgtEl>
                                      </p:cBhvr>
                                      <p:to x="100000" y="60000"/>
                                    </p:animScale>
                                    <p:animScale>
                                      <p:cBhvr>
                                        <p:cTn id="14" dur="228" decel="50000">
                                          <p:stCondLst>
                                            <p:cond delay="930"/>
                                          </p:stCondLst>
                                        </p:cTn>
                                        <p:tgtEl>
                                          <p:spTgt spid="9"/>
                                        </p:tgtEl>
                                      </p:cBhvr>
                                      <p:to x="100000" y="100000"/>
                                    </p:animScale>
                                    <p:animScale>
                                      <p:cBhvr>
                                        <p:cTn id="15" dur="36">
                                          <p:stCondLst>
                                            <p:cond delay="1804"/>
                                          </p:stCondLst>
                                        </p:cTn>
                                        <p:tgtEl>
                                          <p:spTgt spid="9"/>
                                        </p:tgtEl>
                                      </p:cBhvr>
                                      <p:to x="100000" y="80000"/>
                                    </p:animScale>
                                    <p:animScale>
                                      <p:cBhvr>
                                        <p:cTn id="16" dur="228" decel="50000">
                                          <p:stCondLst>
                                            <p:cond delay="1840"/>
                                          </p:stCondLst>
                                        </p:cTn>
                                        <p:tgtEl>
                                          <p:spTgt spid="9"/>
                                        </p:tgtEl>
                                      </p:cBhvr>
                                      <p:to x="100000" y="100000"/>
                                    </p:animScale>
                                    <p:animScale>
                                      <p:cBhvr>
                                        <p:cTn id="17" dur="36">
                                          <p:stCondLst>
                                            <p:cond delay="2258"/>
                                          </p:stCondLst>
                                        </p:cTn>
                                        <p:tgtEl>
                                          <p:spTgt spid="9"/>
                                        </p:tgtEl>
                                      </p:cBhvr>
                                      <p:to x="100000" y="90000"/>
                                    </p:animScale>
                                    <p:animScale>
                                      <p:cBhvr>
                                        <p:cTn id="18" dur="228" decel="50000">
                                          <p:stCondLst>
                                            <p:cond delay="2293"/>
                                          </p:stCondLst>
                                        </p:cTn>
                                        <p:tgtEl>
                                          <p:spTgt spid="9"/>
                                        </p:tgtEl>
                                      </p:cBhvr>
                                      <p:to x="100000" y="100000"/>
                                    </p:animScale>
                                    <p:animScale>
                                      <p:cBhvr>
                                        <p:cTn id="19" dur="36">
                                          <p:stCondLst>
                                            <p:cond delay="2486"/>
                                          </p:stCondLst>
                                        </p:cTn>
                                        <p:tgtEl>
                                          <p:spTgt spid="9"/>
                                        </p:tgtEl>
                                      </p:cBhvr>
                                      <p:to x="100000" y="95000"/>
                                    </p:animScale>
                                    <p:animScale>
                                      <p:cBhvr>
                                        <p:cTn id="20" dur="228" decel="50000">
                                          <p:stCondLst>
                                            <p:cond delay="2522"/>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01208"/>
            <a:ext cx="8352928"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Macro planning du programme</a:t>
            </a:r>
            <a:endParaRPr lang="fr-FR" dirty="0"/>
          </a:p>
        </p:txBody>
      </p:sp>
      <p:sp>
        <p:nvSpPr>
          <p:cNvPr id="5" name="Espace réservé du numéro de diapositive 4"/>
          <p:cNvSpPr>
            <a:spLocks noGrp="1"/>
          </p:cNvSpPr>
          <p:nvPr>
            <p:ph type="sldNum" sz="quarter" idx="4294967295"/>
          </p:nvPr>
        </p:nvSpPr>
        <p:spPr>
          <a:xfrm>
            <a:off x="7162800" y="6477000"/>
            <a:ext cx="1905000" cy="457200"/>
          </a:xfrm>
          <a:prstGeom prst="rect">
            <a:avLst/>
          </a:prstGeom>
        </p:spPr>
        <p:txBody>
          <a:bodyPr/>
          <a:lstStyle/>
          <a:p>
            <a:pPr>
              <a:defRPr/>
            </a:pPr>
            <a:fld id="{9CC07E23-9AFB-44FF-A166-6BE890BA4636}" type="slidenum">
              <a:rPr lang="fr-FR" smtClean="0"/>
              <a:pPr>
                <a:defRPr/>
              </a:pPr>
              <a:t>18</a:t>
            </a:fld>
            <a:endParaRPr lang="fr-F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2039"/>
            <a:ext cx="9070975"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pPr>
              <a:defRPr/>
            </a:pPr>
            <a:r>
              <a:rPr lang="fr-FR" smtClean="0"/>
              <a:t>DIAPORAMA POUR LES EQUIPES - Mai 2018</a:t>
            </a:r>
            <a:endParaRPr lang="fr-FR"/>
          </a:p>
        </p:txBody>
      </p:sp>
    </p:spTree>
    <p:extLst>
      <p:ext uri="{BB962C8B-B14F-4D97-AF65-F5344CB8AC3E}">
        <p14:creationId xmlns:p14="http://schemas.microsoft.com/office/powerpoint/2010/main" val="3379234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162800" y="6477000"/>
            <a:ext cx="1905000" cy="457200"/>
          </a:xfrm>
          <a:prstGeom prst="rect">
            <a:avLst/>
          </a:prstGeom>
        </p:spPr>
        <p:txBody>
          <a:bodyPr/>
          <a:lstStyle/>
          <a:p>
            <a:pPr>
              <a:defRPr/>
            </a:pPr>
            <a:fld id="{4596782E-8758-48C7-82CB-06E1FDA10E92}" type="slidenum">
              <a:rPr lang="fr-FR" smtClean="0"/>
              <a:pPr>
                <a:defRPr/>
              </a:pPr>
              <a:t>19</a:t>
            </a:fld>
            <a:endParaRPr lang="fr-FR"/>
          </a:p>
        </p:txBody>
      </p:sp>
      <p:sp>
        <p:nvSpPr>
          <p:cNvPr id="112" name="Titre 1"/>
          <p:cNvSpPr>
            <a:spLocks noGrp="1"/>
          </p:cNvSpPr>
          <p:nvPr>
            <p:ph type="title"/>
          </p:nvPr>
        </p:nvSpPr>
        <p:spPr/>
        <p:txBody>
          <a:bodyPr/>
          <a:lstStyle/>
          <a:p>
            <a:pPr algn="ctr"/>
            <a:r>
              <a:rPr lang="fr-FR" dirty="0" smtClean="0"/>
              <a:t>Les détails du programme</a:t>
            </a:r>
            <a:endParaRPr lang="fr-FR" sz="2000" dirty="0">
              <a:solidFill>
                <a:srgbClr val="FF0000"/>
              </a:solidFill>
            </a:endParaRPr>
          </a:p>
        </p:txBody>
      </p:sp>
      <p:sp>
        <p:nvSpPr>
          <p:cNvPr id="2" name="Espace réservé du pied de page 1"/>
          <p:cNvSpPr>
            <a:spLocks noGrp="1"/>
          </p:cNvSpPr>
          <p:nvPr>
            <p:ph type="ftr" sz="quarter" idx="11"/>
          </p:nvPr>
        </p:nvSpPr>
        <p:spPr/>
        <p:txBody>
          <a:bodyPr/>
          <a:lstStyle/>
          <a:p>
            <a:pPr>
              <a:defRPr/>
            </a:pPr>
            <a:r>
              <a:rPr lang="fr-FR" smtClean="0"/>
              <a:t>DIAPORAMA POUR LES EQUIPES - Mai 2018</a:t>
            </a: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4" y="1227334"/>
            <a:ext cx="9324774" cy="493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202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932363" y="3429000"/>
            <a:ext cx="4211637" cy="2057400"/>
          </a:xfrm>
        </p:spPr>
        <p:txBody>
          <a:bodyPr/>
          <a:lstStyle/>
          <a:p>
            <a:r>
              <a:rPr lang="fr-FR" sz="8800" dirty="0" smtClean="0"/>
              <a:t>01</a:t>
            </a:r>
            <a:r>
              <a:rPr lang="fr-FR" dirty="0" smtClean="0"/>
              <a:t/>
            </a:r>
            <a:br>
              <a:rPr lang="fr-FR" dirty="0" smtClean="0"/>
            </a:br>
            <a:r>
              <a:rPr lang="fr-FR" dirty="0" smtClean="0"/>
              <a:t>Pourquoi Pacte</a:t>
            </a:r>
            <a:br>
              <a:rPr lang="fr-FR" dirty="0" smtClean="0"/>
            </a:br>
            <a:endParaRPr lang="fr-FR" dirty="0" smtClean="0"/>
          </a:p>
        </p:txBody>
      </p:sp>
    </p:spTree>
    <p:extLst>
      <p:ext uri="{BB962C8B-B14F-4D97-AF65-F5344CB8AC3E}">
        <p14:creationId xmlns:p14="http://schemas.microsoft.com/office/powerpoint/2010/main" val="2191453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0" y="0"/>
            <a:ext cx="8991600" cy="1143000"/>
          </a:xfrm>
        </p:spPr>
        <p:txBody>
          <a:bodyPr anchor="t"/>
          <a:lstStyle/>
          <a:p>
            <a:r>
              <a:rPr lang="fr-FR" altLang="fr-FR" sz="2800" dirty="0" smtClean="0"/>
              <a:t/>
            </a:r>
            <a:br>
              <a:rPr lang="fr-FR" altLang="fr-FR" sz="2800" dirty="0" smtClean="0"/>
            </a:br>
            <a:r>
              <a:rPr lang="fr-FR" altLang="fr-FR" sz="2800" dirty="0" smtClean="0"/>
              <a:t> Inventaire des outils</a:t>
            </a:r>
          </a:p>
        </p:txBody>
      </p:sp>
      <p:sp>
        <p:nvSpPr>
          <p:cNvPr id="24580" name="Espace réservé du numéro de diapositive 2"/>
          <p:cNvSpPr>
            <a:spLocks noGrp="1"/>
          </p:cNvSpPr>
          <p:nvPr>
            <p:ph type="sldNum" sz="quarter" idx="11"/>
          </p:nvPr>
        </p:nvSpPr>
        <p:spPr>
          <a:xfrm>
            <a:off x="7885113" y="6453188"/>
            <a:ext cx="6477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000000"/>
              </a:buClr>
              <a:buFont typeface="Times New Roman" pitchFamily="18" charset="0"/>
              <a:buNone/>
              <a:defRPr/>
            </a:pPr>
            <a:fld id="{F742888A-7EC9-42C2-8655-D08BB69404E7}" type="slidenum">
              <a:rPr lang="fr-FR" altLang="fr-FR" sz="1000">
                <a:latin typeface="Arial" pitchFamily="34" charset="0"/>
                <a:cs typeface="+mn-cs"/>
              </a:rPr>
              <a:pPr>
                <a:buClr>
                  <a:srgbClr val="000000"/>
                </a:buClr>
                <a:buFont typeface="Times New Roman" pitchFamily="18" charset="0"/>
                <a:buNone/>
                <a:defRPr/>
              </a:pPr>
              <a:t>20</a:t>
            </a:fld>
            <a:endParaRPr lang="fr-FR" altLang="fr-FR" sz="1000" dirty="0">
              <a:latin typeface="Arial" pitchFamily="34" charset="0"/>
              <a:cs typeface="+mn-cs"/>
            </a:endParaRPr>
          </a:p>
        </p:txBody>
      </p:sp>
      <p:sp>
        <p:nvSpPr>
          <p:cNvPr id="3" name="Espace réservé du pied de page 2"/>
          <p:cNvSpPr>
            <a:spLocks noGrp="1"/>
          </p:cNvSpPr>
          <p:nvPr>
            <p:ph type="ftr" sz="quarter" idx="11"/>
          </p:nvPr>
        </p:nvSpPr>
        <p:spPr>
          <a:xfrm>
            <a:off x="2819400" y="6477000"/>
            <a:ext cx="4416896" cy="457200"/>
          </a:xfrm>
        </p:spPr>
        <p:txBody>
          <a:bodyPr/>
          <a:lstStyle/>
          <a:p>
            <a:pPr eaLnBrk="0" hangingPunct="0"/>
            <a:r>
              <a:rPr lang="fr-FR" smtClean="0"/>
              <a:t>DIAPORAMA POUR LES EQUIPES - Mai 2018</a:t>
            </a:r>
            <a:endParaRPr lang="fr-FR" altLang="fr-FR" dirty="0"/>
          </a:p>
        </p:txBody>
      </p:sp>
      <p:grpSp>
        <p:nvGrpSpPr>
          <p:cNvPr id="8" name="Groupe 7"/>
          <p:cNvGrpSpPr/>
          <p:nvPr/>
        </p:nvGrpSpPr>
        <p:grpSpPr>
          <a:xfrm>
            <a:off x="215516" y="548680"/>
            <a:ext cx="8748972" cy="5400600"/>
            <a:chOff x="215515" y="764704"/>
            <a:chExt cx="8352925" cy="5040558"/>
          </a:xfrm>
        </p:grpSpPr>
        <p:graphicFrame>
          <p:nvGraphicFramePr>
            <p:cNvPr id="4" name="Diagramme 3"/>
            <p:cNvGraphicFramePr/>
            <p:nvPr>
              <p:extLst>
                <p:ext uri="{D42A27DB-BD31-4B8C-83A1-F6EECF244321}">
                  <p14:modId xmlns:p14="http://schemas.microsoft.com/office/powerpoint/2010/main" val="2959788043"/>
                </p:ext>
              </p:extLst>
            </p:nvPr>
          </p:nvGraphicFramePr>
          <p:xfrm>
            <a:off x="215515" y="764704"/>
            <a:ext cx="8352925" cy="5040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215515" y="1300118"/>
              <a:ext cx="3600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1</a:t>
              </a:r>
              <a:endParaRPr lang="fr-FR" b="1" dirty="0"/>
            </a:p>
          </p:txBody>
        </p:sp>
        <p:sp>
          <p:nvSpPr>
            <p:cNvPr id="13" name="ZoneTexte 12"/>
            <p:cNvSpPr txBox="1"/>
            <p:nvPr/>
          </p:nvSpPr>
          <p:spPr>
            <a:xfrm>
              <a:off x="2942209" y="1300118"/>
              <a:ext cx="360040" cy="36933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2</a:t>
              </a:r>
              <a:endParaRPr lang="fr-FR" b="1" dirty="0"/>
            </a:p>
          </p:txBody>
        </p:sp>
        <p:sp>
          <p:nvSpPr>
            <p:cNvPr id="14" name="ZoneTexte 13"/>
            <p:cNvSpPr txBox="1"/>
            <p:nvPr/>
          </p:nvSpPr>
          <p:spPr>
            <a:xfrm>
              <a:off x="5868144" y="1300118"/>
              <a:ext cx="360040" cy="369332"/>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3</a:t>
              </a:r>
              <a:endParaRPr lang="fr-FR" b="1" dirty="0"/>
            </a:p>
          </p:txBody>
        </p:sp>
      </p:gr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7714" y="1724465"/>
            <a:ext cx="195212" cy="195828"/>
          </a:xfrm>
          <a:prstGeom prst="rect">
            <a:avLst/>
          </a:prstGeom>
        </p:spPr>
      </p:pic>
      <p:sp>
        <p:nvSpPr>
          <p:cNvPr id="9" name="ZoneTexte 8"/>
          <p:cNvSpPr txBox="1"/>
          <p:nvPr/>
        </p:nvSpPr>
        <p:spPr>
          <a:xfrm>
            <a:off x="377543" y="5439200"/>
            <a:ext cx="8739929" cy="830997"/>
          </a:xfrm>
          <a:prstGeom prst="rect">
            <a:avLst/>
          </a:prstGeom>
          <a:noFill/>
        </p:spPr>
        <p:txBody>
          <a:bodyPr wrap="square" rtlCol="0">
            <a:spAutoFit/>
          </a:bodyPr>
          <a:lstStyle/>
          <a:p>
            <a:pPr algn="ctr"/>
            <a:r>
              <a:rPr lang="fr-FR" b="1" dirty="0" smtClean="0"/>
              <a:t>La plateforme Pacte pour les équipes souhaitant une reconnaissance par la HAS</a:t>
            </a:r>
            <a:endParaRPr lang="fr-FR" b="1" dirty="0"/>
          </a:p>
        </p:txBody>
      </p:sp>
      <p:grpSp>
        <p:nvGrpSpPr>
          <p:cNvPr id="2" name="Groupe 1"/>
          <p:cNvGrpSpPr/>
          <p:nvPr/>
        </p:nvGrpSpPr>
        <p:grpSpPr>
          <a:xfrm>
            <a:off x="592627" y="3627167"/>
            <a:ext cx="1884232" cy="1962073"/>
            <a:chOff x="592627" y="3627167"/>
            <a:chExt cx="1884232" cy="1962073"/>
          </a:xfrm>
        </p:grpSpPr>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2627" y="3627167"/>
              <a:ext cx="1716814" cy="1962073"/>
            </a:xfrm>
            <a:prstGeom prst="rect">
              <a:avLst/>
            </a:prstGeom>
          </p:spPr>
        </p:pic>
        <p:sp>
          <p:nvSpPr>
            <p:cNvPr id="11" name="ZoneTexte 10"/>
            <p:cNvSpPr txBox="1"/>
            <p:nvPr/>
          </p:nvSpPr>
          <p:spPr>
            <a:xfrm>
              <a:off x="892681" y="4365104"/>
              <a:ext cx="1584178" cy="707886"/>
            </a:xfrm>
            <a:prstGeom prst="rect">
              <a:avLst/>
            </a:prstGeom>
            <a:noFill/>
          </p:spPr>
          <p:txBody>
            <a:bodyPr wrap="square" rtlCol="0">
              <a:spAutoFit/>
            </a:bodyPr>
            <a:lstStyle/>
            <a:p>
              <a:pPr algn="ctr"/>
              <a:r>
                <a:rPr lang="fr-FR" sz="2000" b="1" dirty="0" smtClean="0"/>
                <a:t>Kit du facilitateur</a:t>
              </a:r>
              <a:endParaRPr lang="fr-FR" sz="2000" b="1" dirty="0"/>
            </a:p>
          </p:txBody>
        </p:sp>
      </p:grpSp>
      <p:sp>
        <p:nvSpPr>
          <p:cNvPr id="15" name="Rectangle 14"/>
          <p:cNvSpPr/>
          <p:nvPr/>
        </p:nvSpPr>
        <p:spPr>
          <a:xfrm>
            <a:off x="6117444" y="3211496"/>
            <a:ext cx="207268" cy="207268"/>
          </a:xfrm>
          <a:prstGeom prst="rect">
            <a:avLst/>
          </a:prstGeom>
          <a:blipFill rotWithShape="0">
            <a:blip r:embed="rId10"/>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96061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ubTitle" idx="1"/>
          </p:nvPr>
        </p:nvSpPr>
        <p:spPr>
          <a:xfrm>
            <a:off x="4788024" y="3716338"/>
            <a:ext cx="4176589" cy="1008806"/>
          </a:xfrm>
        </p:spPr>
        <p:txBody>
          <a:bodyPr/>
          <a:lstStyle/>
          <a:p>
            <a:pPr eaLnBrk="1" hangingPunct="1">
              <a:buFont typeface="Arial" charset="0"/>
              <a:buNone/>
            </a:pPr>
            <a:r>
              <a:rPr lang="fr-FR" sz="4000" dirty="0" smtClean="0">
                <a:cs typeface="Arial" charset="0"/>
              </a:rPr>
              <a:t>La phase de diagnostic</a:t>
            </a:r>
            <a:endParaRPr lang="fr-FR" sz="4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3834"/>
            <a:ext cx="5010150"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28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22</a:t>
            </a:fld>
            <a:endParaRPr lang="fr-FR"/>
          </a:p>
        </p:txBody>
      </p:sp>
      <p:grpSp>
        <p:nvGrpSpPr>
          <p:cNvPr id="3" name="Groupe 2"/>
          <p:cNvGrpSpPr/>
          <p:nvPr/>
        </p:nvGrpSpPr>
        <p:grpSpPr>
          <a:xfrm>
            <a:off x="3013296" y="1366067"/>
            <a:ext cx="2422800" cy="4847461"/>
            <a:chOff x="2819039" y="1366067"/>
            <a:chExt cx="2422800" cy="4847461"/>
          </a:xfrm>
        </p:grpSpPr>
        <p:grpSp>
          <p:nvGrpSpPr>
            <p:cNvPr id="6" name="Groupe 5"/>
            <p:cNvGrpSpPr/>
            <p:nvPr/>
          </p:nvGrpSpPr>
          <p:grpSpPr>
            <a:xfrm rot="5400000">
              <a:off x="3544790" y="665085"/>
              <a:ext cx="859267" cy="2261231"/>
              <a:chOff x="507620" y="317277"/>
              <a:chExt cx="859267" cy="4522463"/>
            </a:xfrm>
            <a:scene3d>
              <a:camera prst="orthographicFront">
                <a:rot lat="0" lon="0" rev="0"/>
              </a:camera>
              <a:lightRig rig="contrasting" dir="t">
                <a:rot lat="0" lon="0" rev="1200000"/>
              </a:lightRig>
            </a:scene3d>
          </p:grpSpPr>
          <p:sp>
            <p:nvSpPr>
              <p:cNvPr id="7" name="Rectangle 6"/>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8" name="Rectangle 7"/>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CRM Santé*</a:t>
                </a:r>
              </a:p>
              <a:p>
                <a:pPr lvl="0" algn="ctr" defTabSz="1377950">
                  <a:lnSpc>
                    <a:spcPct val="90000"/>
                  </a:lnSpc>
                  <a:spcBef>
                    <a:spcPct val="0"/>
                  </a:spcBef>
                  <a:spcAft>
                    <a:spcPct val="35000"/>
                  </a:spcAft>
                </a:pPr>
                <a:r>
                  <a:rPr lang="fr-FR" sz="1400" b="1" dirty="0" smtClean="0">
                    <a:solidFill>
                      <a:srgbClr val="FFFF00"/>
                    </a:solidFill>
                  </a:rPr>
                  <a:t>*Obligatoire</a:t>
                </a:r>
                <a:endParaRPr lang="fr-FR" sz="1400" b="1" kern="1200" dirty="0">
                  <a:solidFill>
                    <a:srgbClr val="FFFF00"/>
                  </a:solidFill>
                </a:endParaRPr>
              </a:p>
            </p:txBody>
          </p:sp>
        </p:grpSp>
        <p:sp>
          <p:nvSpPr>
            <p:cNvPr id="18" name="Rectangle 17"/>
            <p:cNvSpPr/>
            <p:nvPr/>
          </p:nvSpPr>
          <p:spPr>
            <a:xfrm>
              <a:off x="2830734" y="2392278"/>
              <a:ext cx="2292855" cy="830997"/>
            </a:xfrm>
            <a:prstGeom prst="rect">
              <a:avLst/>
            </a:prstGeom>
          </p:spPr>
          <p:txBody>
            <a:bodyPr wrap="square">
              <a:spAutoFit/>
            </a:bodyPr>
            <a:lstStyle/>
            <a:p>
              <a:r>
                <a:rPr lang="fr-FR" sz="1200" b="1" dirty="0"/>
                <a:t>Objectif </a:t>
              </a:r>
              <a:endParaRPr lang="fr-FR" sz="1200" dirty="0"/>
            </a:p>
            <a:p>
              <a:r>
                <a:rPr lang="fr-FR" sz="1200" dirty="0"/>
                <a:t>Réaliser un diagnostic du fonctionnement de l’équipe et des facteurs humains </a:t>
              </a:r>
            </a:p>
          </p:txBody>
        </p:sp>
        <p:sp>
          <p:nvSpPr>
            <p:cNvPr id="19" name="Organigramme : Alternative 18"/>
            <p:cNvSpPr/>
            <p:nvPr/>
          </p:nvSpPr>
          <p:spPr>
            <a:xfrm>
              <a:off x="2819039" y="3356992"/>
              <a:ext cx="2286000" cy="1259919"/>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fr-FR" sz="1400" b="1" dirty="0" smtClean="0"/>
                <a:t>Comment</a:t>
              </a:r>
              <a:endParaRPr lang="fr-FR" sz="1400" b="1" dirty="0" smtClean="0">
                <a:hlinkClick r:id="rId3"/>
              </a:endParaRPr>
            </a:p>
            <a:p>
              <a:pPr algn="ctr"/>
              <a:r>
                <a:rPr lang="fr-FR" sz="1800" b="1" dirty="0" smtClean="0">
                  <a:solidFill>
                    <a:srgbClr val="00B0F0"/>
                  </a:solidFill>
                </a:rPr>
                <a:t>Séance d’animation du module</a:t>
              </a:r>
              <a:endParaRPr lang="fr-FR" sz="1800" dirty="0">
                <a:solidFill>
                  <a:srgbClr val="00B0F0"/>
                </a:solidFill>
              </a:endParaRPr>
            </a:p>
          </p:txBody>
        </p:sp>
        <p:pic>
          <p:nvPicPr>
            <p:cNvPr id="24" name="Image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0734" y="4577768"/>
              <a:ext cx="2411105" cy="1635760"/>
            </a:xfrm>
            <a:prstGeom prst="rect">
              <a:avLst/>
            </a:prstGeom>
            <a:noFill/>
          </p:spPr>
        </p:pic>
      </p:grpSp>
      <p:sp>
        <p:nvSpPr>
          <p:cNvPr id="29" name="Titre 1"/>
          <p:cNvSpPr>
            <a:spLocks noGrp="1"/>
          </p:cNvSpPr>
          <p:nvPr>
            <p:ph type="title"/>
          </p:nvPr>
        </p:nvSpPr>
        <p:spPr>
          <a:xfrm>
            <a:off x="533400" y="0"/>
            <a:ext cx="7772400" cy="1143000"/>
          </a:xfrm>
        </p:spPr>
        <p:txBody>
          <a:bodyPr/>
          <a:lstStyle/>
          <a:p>
            <a:r>
              <a:rPr lang="fr-FR" altLang="fr-FR" dirty="0" smtClean="0"/>
              <a:t>Phase de diagnostic : outils</a:t>
            </a:r>
          </a:p>
        </p:txBody>
      </p:sp>
      <p:grpSp>
        <p:nvGrpSpPr>
          <p:cNvPr id="5" name="Groupe 4"/>
          <p:cNvGrpSpPr/>
          <p:nvPr/>
        </p:nvGrpSpPr>
        <p:grpSpPr>
          <a:xfrm>
            <a:off x="137699" y="1366067"/>
            <a:ext cx="2313230" cy="4985814"/>
            <a:chOff x="127512" y="1366067"/>
            <a:chExt cx="2313230" cy="4985814"/>
          </a:xfrm>
        </p:grpSpPr>
        <p:sp>
          <p:nvSpPr>
            <p:cNvPr id="9" name="Rectangle 8"/>
            <p:cNvSpPr/>
            <p:nvPr/>
          </p:nvSpPr>
          <p:spPr>
            <a:xfrm>
              <a:off x="147887" y="2225334"/>
              <a:ext cx="2292855" cy="2677656"/>
            </a:xfrm>
            <a:prstGeom prst="rect">
              <a:avLst/>
            </a:prstGeom>
          </p:spPr>
          <p:txBody>
            <a:bodyPr wrap="square">
              <a:spAutoFit/>
            </a:bodyPr>
            <a:lstStyle/>
            <a:p>
              <a:r>
                <a:rPr lang="fr-FR" sz="1200" b="1" dirty="0"/>
                <a:t>Objectif </a:t>
              </a:r>
              <a:endParaRPr lang="fr-FR" sz="1200" dirty="0"/>
            </a:p>
            <a:p>
              <a:pPr algn="just"/>
              <a:r>
                <a:rPr lang="fr-FR" sz="1200" dirty="0"/>
                <a:t>Caractériser la culture de sécurité de l’équipe, afin d’identifier les forces et les faiblesses pour progresser collectivement à partir d’une photographie à un moment donné de :</a:t>
              </a:r>
            </a:p>
            <a:p>
              <a:pPr algn="just"/>
              <a:r>
                <a:rPr lang="fr-FR" sz="1200" b="1" dirty="0"/>
                <a:t>- la perception </a:t>
              </a:r>
              <a:r>
                <a:rPr lang="fr-FR" sz="1200" dirty="0"/>
                <a:t>des professionnels de santé,</a:t>
              </a:r>
            </a:p>
            <a:p>
              <a:pPr algn="just"/>
              <a:r>
                <a:rPr lang="fr-FR" sz="1200" dirty="0"/>
                <a:t>- et </a:t>
              </a:r>
              <a:r>
                <a:rPr lang="fr-FR" sz="1200" b="1" dirty="0"/>
                <a:t>de la façon dont la sécurité est perçue </a:t>
              </a:r>
              <a:r>
                <a:rPr lang="fr-FR" sz="1200" dirty="0"/>
                <a:t>et mise en œuvre dans la pratique </a:t>
              </a:r>
              <a:r>
                <a:rPr lang="fr-FR" sz="1200" dirty="0" smtClean="0"/>
                <a:t>quotidienne</a:t>
              </a:r>
              <a:endParaRPr lang="fr-FR" sz="1200" dirty="0"/>
            </a:p>
          </p:txBody>
        </p:sp>
        <p:grpSp>
          <p:nvGrpSpPr>
            <p:cNvPr id="12" name="Groupe 11"/>
            <p:cNvGrpSpPr/>
            <p:nvPr/>
          </p:nvGrpSpPr>
          <p:grpSpPr>
            <a:xfrm rot="5400000">
              <a:off x="853471" y="665085"/>
              <a:ext cx="859267" cy="2261231"/>
              <a:chOff x="507620" y="317277"/>
              <a:chExt cx="859267" cy="4522463"/>
            </a:xfrm>
            <a:scene3d>
              <a:camera prst="orthographicFront">
                <a:rot lat="0" lon="0" rev="0"/>
              </a:camera>
              <a:lightRig rig="contrasting" dir="t">
                <a:rot lat="0" lon="0" rev="1200000"/>
              </a:lightRig>
            </a:scene3d>
          </p:grpSpPr>
          <p:sp>
            <p:nvSpPr>
              <p:cNvPr id="13" name="Rectangle 12"/>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14" name="Rectangle 13"/>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L’enquête culture sécurité*</a:t>
                </a:r>
              </a:p>
              <a:p>
                <a:pPr lvl="0" algn="ctr" defTabSz="1377950">
                  <a:lnSpc>
                    <a:spcPct val="90000"/>
                  </a:lnSpc>
                  <a:spcBef>
                    <a:spcPct val="0"/>
                  </a:spcBef>
                  <a:spcAft>
                    <a:spcPct val="35000"/>
                  </a:spcAft>
                </a:pPr>
                <a:r>
                  <a:rPr lang="fr-FR" sz="1400" b="1" dirty="0" smtClean="0">
                    <a:solidFill>
                      <a:srgbClr val="FFFF00"/>
                    </a:solidFill>
                  </a:rPr>
                  <a:t>*Obligatoire</a:t>
                </a:r>
                <a:endParaRPr lang="fr-FR" sz="1400" b="1" kern="1200" dirty="0">
                  <a:solidFill>
                    <a:srgbClr val="FFFF00"/>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12" y="4870528"/>
              <a:ext cx="2181547" cy="148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e 9"/>
          <p:cNvGrpSpPr/>
          <p:nvPr/>
        </p:nvGrpSpPr>
        <p:grpSpPr>
          <a:xfrm>
            <a:off x="5646247" y="1366067"/>
            <a:ext cx="2742177" cy="4985814"/>
            <a:chOff x="5358215" y="1366067"/>
            <a:chExt cx="2742177" cy="4985814"/>
          </a:xfrm>
        </p:grpSpPr>
        <p:grpSp>
          <p:nvGrpSpPr>
            <p:cNvPr id="20" name="Groupe 19"/>
            <p:cNvGrpSpPr/>
            <p:nvPr/>
          </p:nvGrpSpPr>
          <p:grpSpPr>
            <a:xfrm rot="5400000">
              <a:off x="6281094" y="665085"/>
              <a:ext cx="859267" cy="2261231"/>
              <a:chOff x="507620" y="317277"/>
              <a:chExt cx="859267" cy="4522463"/>
            </a:xfrm>
            <a:scene3d>
              <a:camera prst="orthographicFront">
                <a:rot lat="0" lon="0" rev="0"/>
              </a:camera>
              <a:lightRig rig="contrasting" dir="t">
                <a:rot lat="0" lon="0" rev="1200000"/>
              </a:lightRig>
            </a:scene3d>
          </p:grpSpPr>
          <p:sp>
            <p:nvSpPr>
              <p:cNvPr id="21" name="Rectangle 20"/>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22" name="Rectangle 21"/>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Analyse de leur problème</a:t>
                </a:r>
              </a:p>
            </p:txBody>
          </p:sp>
        </p:grpSp>
        <p:sp>
          <p:nvSpPr>
            <p:cNvPr id="23" name="Rectangle 22"/>
            <p:cNvSpPr/>
            <p:nvPr/>
          </p:nvSpPr>
          <p:spPr>
            <a:xfrm>
              <a:off x="5595012" y="2395637"/>
              <a:ext cx="2292855" cy="1015663"/>
            </a:xfrm>
            <a:prstGeom prst="rect">
              <a:avLst/>
            </a:prstGeom>
          </p:spPr>
          <p:txBody>
            <a:bodyPr wrap="square">
              <a:spAutoFit/>
            </a:bodyPr>
            <a:lstStyle/>
            <a:p>
              <a:r>
                <a:rPr lang="fr-FR" sz="1200" b="1" dirty="0"/>
                <a:t>Objectif </a:t>
              </a:r>
              <a:endParaRPr lang="fr-FR" sz="1200" dirty="0"/>
            </a:p>
            <a:p>
              <a:r>
                <a:rPr lang="fr-FR" sz="1200" dirty="0"/>
                <a:t>Aider l’équipe à intégrer le facteur humain et organisationnel dans l’analyse de leur problématique</a:t>
              </a:r>
            </a:p>
          </p:txBody>
        </p:sp>
        <p:sp>
          <p:nvSpPr>
            <p:cNvPr id="25" name="Organigramme : Alternative 24"/>
            <p:cNvSpPr/>
            <p:nvPr/>
          </p:nvSpPr>
          <p:spPr>
            <a:xfrm>
              <a:off x="5601866" y="3411300"/>
              <a:ext cx="2498526" cy="125991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dirty="0" smtClean="0"/>
                <a:t>Comment</a:t>
              </a:r>
              <a:endParaRPr lang="fr-FR" sz="1400" b="1" dirty="0" smtClean="0">
                <a:hlinkClick r:id="rId3"/>
              </a:endParaRPr>
            </a:p>
            <a:p>
              <a:pPr algn="ctr"/>
              <a:r>
                <a:rPr lang="fr-FR" sz="1800" b="1" dirty="0">
                  <a:solidFill>
                    <a:srgbClr val="00B0F0"/>
                  </a:solidFill>
                </a:rPr>
                <a:t>Une liste de questions selon un </a:t>
              </a:r>
              <a:r>
                <a:rPr lang="fr-FR" sz="1800" b="1" dirty="0" smtClean="0">
                  <a:solidFill>
                    <a:srgbClr val="00B0F0"/>
                  </a:solidFill>
                </a:rPr>
                <a:t>modèle</a:t>
              </a:r>
              <a:endParaRPr lang="fr-FR" sz="1800" b="1" dirty="0">
                <a:solidFill>
                  <a:srgbClr val="00B0F0"/>
                </a:solidFill>
              </a:endParaRPr>
            </a:p>
          </p:txBody>
        </p:sp>
        <p:grpSp>
          <p:nvGrpSpPr>
            <p:cNvPr id="26" name="Groupe 25"/>
            <p:cNvGrpSpPr/>
            <p:nvPr/>
          </p:nvGrpSpPr>
          <p:grpSpPr>
            <a:xfrm>
              <a:off x="5358215" y="4616911"/>
              <a:ext cx="2705024" cy="1734970"/>
              <a:chOff x="5671229" y="1165461"/>
              <a:chExt cx="4188634" cy="4465624"/>
            </a:xfrm>
          </p:grpSpPr>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1229" y="1454621"/>
                <a:ext cx="418863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ZoneTexte 27"/>
              <p:cNvSpPr txBox="1"/>
              <p:nvPr/>
            </p:nvSpPr>
            <p:spPr>
              <a:xfrm>
                <a:off x="6331471" y="1165461"/>
                <a:ext cx="3384376" cy="261610"/>
              </a:xfrm>
              <a:prstGeom prst="rect">
                <a:avLst/>
              </a:prstGeom>
              <a:noFill/>
            </p:spPr>
            <p:txBody>
              <a:bodyPr wrap="square" rtlCol="0">
                <a:spAutoFit/>
              </a:bodyPr>
              <a:lstStyle/>
              <a:p>
                <a:pPr algn="ctr"/>
                <a:r>
                  <a:rPr lang="fr-FR" sz="1100" b="1" dirty="0" smtClean="0"/>
                  <a:t>Modèle</a:t>
                </a:r>
                <a:endParaRPr lang="fr-FR" sz="1100" b="1" dirty="0"/>
              </a:p>
            </p:txBody>
          </p:sp>
        </p:grpSp>
      </p:grpSp>
      <p:sp>
        <p:nvSpPr>
          <p:cNvPr id="17" name="Espace réservé du pied de page 16"/>
          <p:cNvSpPr>
            <a:spLocks noGrp="1"/>
          </p:cNvSpPr>
          <p:nvPr>
            <p:ph type="ftr" sz="quarter" idx="11"/>
          </p:nvPr>
        </p:nvSpPr>
        <p:spPr/>
        <p:txBody>
          <a:bodyPr/>
          <a:lstStyle/>
          <a:p>
            <a:pPr>
              <a:defRPr/>
            </a:pPr>
            <a:r>
              <a:rPr lang="fr-FR" smtClean="0"/>
              <a:t>DIAPORAMA POUR LES EQUIPES - Mai 2018</a:t>
            </a:r>
            <a:endParaRPr lang="fr-FR"/>
          </a:p>
        </p:txBody>
      </p:sp>
      <p:sp>
        <p:nvSpPr>
          <p:cNvPr id="11" name="Heptagone 10"/>
          <p:cNvSpPr/>
          <p:nvPr/>
        </p:nvSpPr>
        <p:spPr bwMode="auto">
          <a:xfrm>
            <a:off x="89176" y="1366066"/>
            <a:ext cx="376876" cy="334741"/>
          </a:xfrm>
          <a:prstGeom prst="hept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ＭＳ Ｐゴシック" pitchFamily="34" charset="-128"/>
              </a:rPr>
              <a:t>1</a:t>
            </a:r>
          </a:p>
        </p:txBody>
      </p:sp>
      <p:sp>
        <p:nvSpPr>
          <p:cNvPr id="31" name="Heptagone 30"/>
          <p:cNvSpPr/>
          <p:nvPr/>
        </p:nvSpPr>
        <p:spPr bwMode="auto">
          <a:xfrm>
            <a:off x="3013296" y="1351095"/>
            <a:ext cx="376876" cy="334741"/>
          </a:xfrm>
          <a:prstGeom prst="hept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ＭＳ Ｐゴシック" pitchFamily="34" charset="-128"/>
              </a:rPr>
              <a:t>2</a:t>
            </a:r>
          </a:p>
        </p:txBody>
      </p:sp>
      <p:sp>
        <p:nvSpPr>
          <p:cNvPr id="32" name="Heptagone 31"/>
          <p:cNvSpPr/>
          <p:nvPr/>
        </p:nvSpPr>
        <p:spPr bwMode="auto">
          <a:xfrm>
            <a:off x="5868144" y="1366067"/>
            <a:ext cx="376876" cy="334741"/>
          </a:xfrm>
          <a:prstGeom prst="hept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ＭＳ Ｐゴシック" pitchFamily="34" charset="-128"/>
              </a:rPr>
              <a:t>3</a:t>
            </a:r>
          </a:p>
        </p:txBody>
      </p:sp>
      <p:cxnSp>
        <p:nvCxnSpPr>
          <p:cNvPr id="33" name="Connecteur droit avec flèche 32"/>
          <p:cNvCxnSpPr/>
          <p:nvPr/>
        </p:nvCxnSpPr>
        <p:spPr bwMode="auto">
          <a:xfrm>
            <a:off x="2450929" y="1795700"/>
            <a:ext cx="562367" cy="0"/>
          </a:xfrm>
          <a:prstGeom prst="straightConnector1">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35" name="Connecteur droit avec flèche 34"/>
          <p:cNvCxnSpPr/>
          <p:nvPr/>
        </p:nvCxnSpPr>
        <p:spPr bwMode="auto">
          <a:xfrm>
            <a:off x="5317846" y="1795700"/>
            <a:ext cx="562367" cy="0"/>
          </a:xfrm>
          <a:prstGeom prst="straightConnector1">
            <a:avLst/>
          </a:prstGeom>
          <a:ln>
            <a:headEnd type="none" w="med" len="med"/>
            <a:tailEnd type="arrow"/>
          </a:ln>
          <a:extLst/>
        </p:spPr>
        <p:style>
          <a:lnRef idx="2">
            <a:schemeClr val="accent2"/>
          </a:lnRef>
          <a:fillRef idx="0">
            <a:schemeClr val="accent2"/>
          </a:fillRef>
          <a:effectRef idx="1">
            <a:schemeClr val="accent2"/>
          </a:effectRef>
          <a:fontRef idx="minor">
            <a:schemeClr val="tx1"/>
          </a:fontRef>
        </p:style>
      </p:cxnSp>
      <p:sp>
        <p:nvSpPr>
          <p:cNvPr id="34" name="ZoneTexte 33"/>
          <p:cNvSpPr txBox="1"/>
          <p:nvPr/>
        </p:nvSpPr>
        <p:spPr>
          <a:xfrm>
            <a:off x="2340912" y="1861112"/>
            <a:ext cx="790928" cy="369332"/>
          </a:xfrm>
          <a:prstGeom prst="rect">
            <a:avLst/>
          </a:prstGeom>
          <a:noFill/>
        </p:spPr>
        <p:txBody>
          <a:bodyPr wrap="square" rtlCol="0">
            <a:spAutoFit/>
          </a:bodyPr>
          <a:lstStyle/>
          <a:p>
            <a:r>
              <a:rPr lang="fr-FR" sz="1800" b="1" dirty="0" smtClean="0"/>
              <a:t>Puis</a:t>
            </a:r>
            <a:endParaRPr lang="fr-FR" sz="1800" b="1" dirty="0"/>
          </a:p>
        </p:txBody>
      </p:sp>
      <p:sp>
        <p:nvSpPr>
          <p:cNvPr id="37" name="ZoneTexte 36"/>
          <p:cNvSpPr txBox="1"/>
          <p:nvPr/>
        </p:nvSpPr>
        <p:spPr>
          <a:xfrm>
            <a:off x="5221232" y="1861112"/>
            <a:ext cx="790928" cy="369332"/>
          </a:xfrm>
          <a:prstGeom prst="rect">
            <a:avLst/>
          </a:prstGeom>
          <a:noFill/>
        </p:spPr>
        <p:txBody>
          <a:bodyPr wrap="square" rtlCol="0">
            <a:spAutoFit/>
          </a:bodyPr>
          <a:lstStyle/>
          <a:p>
            <a:r>
              <a:rPr lang="fr-FR" sz="1800" b="1" dirty="0" smtClean="0"/>
              <a:t>Puis</a:t>
            </a:r>
            <a:endParaRPr lang="fr-FR" sz="1800" b="1" dirty="0"/>
          </a:p>
        </p:txBody>
      </p:sp>
    </p:spTree>
    <p:extLst>
      <p:ext uri="{BB962C8B-B14F-4D97-AF65-F5344CB8AC3E}">
        <p14:creationId xmlns:p14="http://schemas.microsoft.com/office/powerpoint/2010/main" val="2566517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ubTitle" idx="1"/>
          </p:nvPr>
        </p:nvSpPr>
        <p:spPr>
          <a:xfrm>
            <a:off x="4899866" y="3717032"/>
            <a:ext cx="4248597" cy="1752600"/>
          </a:xfrm>
        </p:spPr>
        <p:txBody>
          <a:bodyPr/>
          <a:lstStyle/>
          <a:p>
            <a:pPr eaLnBrk="1" hangingPunct="1">
              <a:buFont typeface="Arial" charset="0"/>
              <a:buNone/>
            </a:pPr>
            <a:r>
              <a:rPr lang="fr-FR" sz="5400" dirty="0" smtClean="0">
                <a:cs typeface="Arial" charset="0"/>
              </a:rPr>
              <a:t>La phase de déploiement et de suivi</a:t>
            </a:r>
            <a:endParaRPr lang="fr-FR" sz="5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6" y="1484784"/>
            <a:ext cx="486727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4146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24</a:t>
            </a:fld>
            <a:endParaRPr lang="fr-FR"/>
          </a:p>
        </p:txBody>
      </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grpSp>
        <p:nvGrpSpPr>
          <p:cNvPr id="15" name="Groupe 14"/>
          <p:cNvGrpSpPr/>
          <p:nvPr/>
        </p:nvGrpSpPr>
        <p:grpSpPr>
          <a:xfrm>
            <a:off x="147887" y="1366067"/>
            <a:ext cx="2471222" cy="4808707"/>
            <a:chOff x="147887" y="1366067"/>
            <a:chExt cx="2471222" cy="4808707"/>
          </a:xfrm>
        </p:grpSpPr>
        <p:sp>
          <p:nvSpPr>
            <p:cNvPr id="9" name="Rectangle 8"/>
            <p:cNvSpPr/>
            <p:nvPr/>
          </p:nvSpPr>
          <p:spPr>
            <a:xfrm>
              <a:off x="147887" y="2225334"/>
              <a:ext cx="2292855" cy="1754326"/>
            </a:xfrm>
            <a:prstGeom prst="rect">
              <a:avLst/>
            </a:prstGeom>
          </p:spPr>
          <p:txBody>
            <a:bodyPr wrap="square">
              <a:spAutoFit/>
            </a:bodyPr>
            <a:lstStyle/>
            <a:p>
              <a:r>
                <a:rPr lang="fr-FR" sz="1200" b="1" dirty="0"/>
                <a:t>Objectif </a:t>
              </a:r>
              <a:endParaRPr lang="fr-FR" sz="1200" dirty="0"/>
            </a:p>
            <a:p>
              <a:pPr algn="just"/>
              <a:r>
                <a:rPr lang="fr-FR" sz="1200" dirty="0"/>
                <a:t>La communication concerne les processus selon lesquels les professionnels échangent de façon respectueuse entre eux, avec les patients et son entourage, </a:t>
              </a:r>
              <a:r>
                <a:rPr lang="fr-FR" sz="1200" dirty="0" smtClean="0"/>
                <a:t>avec </a:t>
              </a:r>
              <a:r>
                <a:rPr lang="fr-FR" sz="1200" dirty="0"/>
                <a:t>pour objectif de délivrer des soins sûrs et efficaces </a:t>
              </a:r>
            </a:p>
          </p:txBody>
        </p:sp>
        <p:sp>
          <p:nvSpPr>
            <p:cNvPr id="11" name="Organigramme : Alternative 10"/>
            <p:cNvSpPr/>
            <p:nvPr/>
          </p:nvSpPr>
          <p:spPr>
            <a:xfrm>
              <a:off x="197427" y="4144886"/>
              <a:ext cx="2286000" cy="578882"/>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fr-FR" sz="1400" b="1" dirty="0" smtClean="0">
                  <a:hlinkClick r:id="rId3"/>
                </a:rPr>
                <a:t>Comment</a:t>
              </a:r>
              <a:endParaRPr lang="fr-FR" sz="1400" b="1" dirty="0" smtClean="0"/>
            </a:p>
            <a:p>
              <a:pPr algn="ctr"/>
              <a:endParaRPr lang="fr-FR" sz="1400" b="1" dirty="0" smtClean="0">
                <a:hlinkClick r:id="rId4"/>
              </a:endParaRPr>
            </a:p>
          </p:txBody>
        </p:sp>
        <p:grpSp>
          <p:nvGrpSpPr>
            <p:cNvPr id="12" name="Groupe 11"/>
            <p:cNvGrpSpPr/>
            <p:nvPr/>
          </p:nvGrpSpPr>
          <p:grpSpPr>
            <a:xfrm rot="5400000">
              <a:off x="853471" y="665085"/>
              <a:ext cx="859267" cy="2261231"/>
              <a:chOff x="507620" y="317277"/>
              <a:chExt cx="859267" cy="4522463"/>
            </a:xfrm>
            <a:scene3d>
              <a:camera prst="orthographicFront">
                <a:rot lat="0" lon="0" rev="0"/>
              </a:camera>
              <a:lightRig rig="contrasting" dir="t">
                <a:rot lat="0" lon="0" rev="1200000"/>
              </a:lightRig>
            </a:scene3d>
          </p:grpSpPr>
          <p:sp>
            <p:nvSpPr>
              <p:cNvPr id="13" name="Rectangle 12"/>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14" name="Rectangle 13"/>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La communication</a:t>
                </a:r>
                <a:endParaRPr lang="fr-FR" sz="1400" b="1" kern="1200" dirty="0">
                  <a:solidFill>
                    <a:srgbClr val="FFFF00"/>
                  </a:solidFill>
                </a:endParaRPr>
              </a:p>
            </p:txBody>
          </p:sp>
        </p:grpSp>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56" y="4906361"/>
              <a:ext cx="103505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3104" y="5037943"/>
              <a:ext cx="1336005" cy="100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e 23"/>
          <p:cNvGrpSpPr/>
          <p:nvPr/>
        </p:nvGrpSpPr>
        <p:grpSpPr>
          <a:xfrm>
            <a:off x="6402840" y="1366067"/>
            <a:ext cx="2333970" cy="3499105"/>
            <a:chOff x="6402840" y="1366067"/>
            <a:chExt cx="2333970" cy="3499105"/>
          </a:xfrm>
        </p:grpSpPr>
        <p:sp>
          <p:nvSpPr>
            <p:cNvPr id="19" name="Organigramme : Alternative 18"/>
            <p:cNvSpPr/>
            <p:nvPr/>
          </p:nvSpPr>
          <p:spPr>
            <a:xfrm>
              <a:off x="6402840" y="3501008"/>
              <a:ext cx="2286000" cy="340519"/>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fr-FR" sz="1400" b="1" dirty="0" smtClean="0"/>
                <a:t>Comment</a:t>
              </a:r>
              <a:endParaRPr lang="fr-FR" sz="1400" b="1" dirty="0" smtClean="0">
                <a:hlinkClick r:id="rId4"/>
              </a:endParaRPr>
            </a:p>
          </p:txBody>
        </p:sp>
        <p:grpSp>
          <p:nvGrpSpPr>
            <p:cNvPr id="20" name="Groupe 19"/>
            <p:cNvGrpSpPr/>
            <p:nvPr/>
          </p:nvGrpSpPr>
          <p:grpSpPr>
            <a:xfrm rot="5400000">
              <a:off x="7116207" y="665085"/>
              <a:ext cx="859267" cy="2261231"/>
              <a:chOff x="507620" y="317277"/>
              <a:chExt cx="859267" cy="4522463"/>
            </a:xfrm>
            <a:scene3d>
              <a:camera prst="orthographicFront">
                <a:rot lat="0" lon="0" rev="0"/>
              </a:camera>
              <a:lightRig rig="contrasting" dir="t">
                <a:rot lat="0" lon="0" rev="1200000"/>
              </a:lightRig>
            </a:scene3d>
          </p:grpSpPr>
          <p:sp>
            <p:nvSpPr>
              <p:cNvPr id="21" name="Rectangle 20"/>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22" name="Rectangle 21"/>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Implication du patient</a:t>
                </a:r>
              </a:p>
              <a:p>
                <a:pPr lvl="0" algn="ctr" defTabSz="1377950">
                  <a:lnSpc>
                    <a:spcPct val="90000"/>
                  </a:lnSpc>
                  <a:spcBef>
                    <a:spcPct val="0"/>
                  </a:spcBef>
                  <a:spcAft>
                    <a:spcPct val="35000"/>
                  </a:spcAft>
                </a:pPr>
                <a:r>
                  <a:rPr lang="fr-FR" sz="1000" b="1" dirty="0" smtClean="0">
                    <a:solidFill>
                      <a:schemeClr val="bg1">
                        <a:lumMod val="65000"/>
                      </a:schemeClr>
                    </a:solidFill>
                  </a:rPr>
                  <a:t>En cours de développement</a:t>
                </a:r>
                <a:endParaRPr lang="fr-FR" sz="1000" b="1" kern="1200" dirty="0" smtClean="0">
                  <a:solidFill>
                    <a:schemeClr val="bg1">
                      <a:lumMod val="65000"/>
                    </a:schemeClr>
                  </a:solidFill>
                </a:endParaRPr>
              </a:p>
            </p:txBody>
          </p:sp>
        </p:grpSp>
        <p:sp>
          <p:nvSpPr>
            <p:cNvPr id="23" name="Rectangle 22"/>
            <p:cNvSpPr/>
            <p:nvPr/>
          </p:nvSpPr>
          <p:spPr>
            <a:xfrm>
              <a:off x="6443955" y="2392278"/>
              <a:ext cx="2292855" cy="830997"/>
            </a:xfrm>
            <a:prstGeom prst="rect">
              <a:avLst/>
            </a:prstGeom>
          </p:spPr>
          <p:txBody>
            <a:bodyPr wrap="square">
              <a:spAutoFit/>
            </a:bodyPr>
            <a:lstStyle/>
            <a:p>
              <a:r>
                <a:rPr lang="fr-FR" sz="1200" b="1" dirty="0"/>
                <a:t>Objectif </a:t>
              </a:r>
              <a:endParaRPr lang="fr-FR" sz="1200" dirty="0"/>
            </a:p>
            <a:p>
              <a:r>
                <a:rPr lang="fr-FR" sz="1200" dirty="0" smtClean="0"/>
                <a:t>Faire du patient un partenaire de l’équipe pour améliorer la qualité et la sécurité des soins</a:t>
              </a:r>
              <a:endParaRPr lang="fr-FR" sz="1200" dirty="0"/>
            </a:p>
          </p:txBody>
        </p:sp>
        <p:pic>
          <p:nvPicPr>
            <p:cNvPr id="35" name="Imag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43955" y="3799412"/>
              <a:ext cx="2232501" cy="10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itre 1"/>
          <p:cNvSpPr>
            <a:spLocks noGrp="1"/>
          </p:cNvSpPr>
          <p:nvPr>
            <p:ph type="title"/>
          </p:nvPr>
        </p:nvSpPr>
        <p:spPr bwMode="auto">
          <a:xfrm>
            <a:off x="0" y="0"/>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sz="2800" b="1" i="0" dirty="0" smtClean="0"/>
              <a:t>Phase de déploiement et de suivi : les outils au choix</a:t>
            </a:r>
          </a:p>
        </p:txBody>
      </p:sp>
      <p:grpSp>
        <p:nvGrpSpPr>
          <p:cNvPr id="17" name="Groupe 16"/>
          <p:cNvGrpSpPr/>
          <p:nvPr/>
        </p:nvGrpSpPr>
        <p:grpSpPr>
          <a:xfrm>
            <a:off x="2940869" y="1328718"/>
            <a:ext cx="2567235" cy="5124618"/>
            <a:chOff x="2940869" y="1328718"/>
            <a:chExt cx="2567235" cy="5124618"/>
          </a:xfrm>
        </p:grpSpPr>
        <p:grpSp>
          <p:nvGrpSpPr>
            <p:cNvPr id="6" name="Groupe 5"/>
            <p:cNvGrpSpPr/>
            <p:nvPr/>
          </p:nvGrpSpPr>
          <p:grpSpPr>
            <a:xfrm rot="5400000">
              <a:off x="3794852" y="627736"/>
              <a:ext cx="859267" cy="2261231"/>
              <a:chOff x="507620" y="317277"/>
              <a:chExt cx="859267" cy="4522463"/>
            </a:xfrm>
            <a:scene3d>
              <a:camera prst="orthographicFront">
                <a:rot lat="0" lon="0" rev="0"/>
              </a:camera>
              <a:lightRig rig="contrasting" dir="t">
                <a:rot lat="0" lon="0" rev="1200000"/>
              </a:lightRig>
            </a:scene3d>
          </p:grpSpPr>
          <p:sp>
            <p:nvSpPr>
              <p:cNvPr id="7" name="Rectangle 6"/>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8" name="Rectangle 7"/>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Dynamique d’équipe</a:t>
                </a:r>
                <a:endParaRPr lang="fr-FR" sz="1400" b="1" kern="1200" dirty="0">
                  <a:solidFill>
                    <a:srgbClr val="FFFF00"/>
                  </a:solidFill>
                </a:endParaRPr>
              </a:p>
            </p:txBody>
          </p:sp>
        </p:grpSp>
        <p:grpSp>
          <p:nvGrpSpPr>
            <p:cNvPr id="16" name="Groupe 15"/>
            <p:cNvGrpSpPr/>
            <p:nvPr/>
          </p:nvGrpSpPr>
          <p:grpSpPr>
            <a:xfrm>
              <a:off x="2940869" y="2219532"/>
              <a:ext cx="2567235" cy="4233804"/>
              <a:chOff x="2910862" y="2219532"/>
              <a:chExt cx="2567235" cy="4233804"/>
            </a:xfrm>
          </p:grpSpPr>
          <p:sp>
            <p:nvSpPr>
              <p:cNvPr id="18" name="Rectangle 17"/>
              <p:cNvSpPr/>
              <p:nvPr/>
            </p:nvSpPr>
            <p:spPr>
              <a:xfrm>
                <a:off x="3071233" y="2392278"/>
                <a:ext cx="2292855" cy="1754326"/>
              </a:xfrm>
              <a:prstGeom prst="rect">
                <a:avLst/>
              </a:prstGeom>
            </p:spPr>
            <p:txBody>
              <a:bodyPr wrap="square">
                <a:spAutoFit/>
              </a:bodyPr>
              <a:lstStyle/>
              <a:p>
                <a:r>
                  <a:rPr lang="fr-FR" sz="1200" b="1" dirty="0"/>
                  <a:t>Objectif </a:t>
                </a:r>
                <a:endParaRPr lang="fr-FR" sz="1200" dirty="0"/>
              </a:p>
              <a:p>
                <a:pPr algn="just"/>
                <a:r>
                  <a:rPr lang="fr-FR" sz="1200" dirty="0"/>
                  <a:t>Pour être efficace, une équipe doit </a:t>
                </a:r>
                <a:r>
                  <a:rPr lang="fr-FR" sz="1200" dirty="0" smtClean="0"/>
                  <a:t>avoir des objectifs, des rôles et responsabilités </a:t>
                </a:r>
                <a:r>
                  <a:rPr lang="fr-FR" sz="1200" dirty="0"/>
                  <a:t>clairement </a:t>
                </a:r>
                <a:r>
                  <a:rPr lang="fr-FR" sz="1200" dirty="0" smtClean="0"/>
                  <a:t>définis, des</a:t>
                </a:r>
                <a:endParaRPr lang="fr-FR" sz="1200" dirty="0"/>
              </a:p>
              <a:p>
                <a:pPr lvl="0" algn="just"/>
                <a:r>
                  <a:rPr lang="fr-FR" sz="1200" dirty="0" smtClean="0"/>
                  <a:t>mécanismes </a:t>
                </a:r>
                <a:r>
                  <a:rPr lang="fr-FR" sz="1200" dirty="0"/>
                  <a:t>en place pour échanger les informations ;</a:t>
                </a:r>
              </a:p>
              <a:p>
                <a:pPr lvl="0" algn="just"/>
                <a:r>
                  <a:rPr lang="fr-FR" sz="1200" dirty="0" smtClean="0"/>
                  <a:t>une </a:t>
                </a:r>
                <a:r>
                  <a:rPr lang="fr-FR" sz="1200" dirty="0"/>
                  <a:t>vision commune  des questions de sécurité </a:t>
                </a:r>
              </a:p>
            </p:txBody>
          </p:sp>
          <p:sp>
            <p:nvSpPr>
              <p:cNvPr id="33" name="Organigramme : Alternative 32"/>
              <p:cNvSpPr/>
              <p:nvPr/>
            </p:nvSpPr>
            <p:spPr>
              <a:xfrm>
                <a:off x="3006080" y="4085829"/>
                <a:ext cx="2286000" cy="578882"/>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fr-FR" sz="1400" b="1" dirty="0" smtClean="0"/>
                  <a:t>Comment</a:t>
                </a:r>
              </a:p>
              <a:p>
                <a:pPr algn="ctr"/>
                <a:endParaRPr lang="fr-FR" sz="1400" b="1" dirty="0" smtClean="0">
                  <a:hlinkClick r:id="rId4"/>
                </a:endParaRPr>
              </a:p>
            </p:txBody>
          </p:sp>
          <p:pic>
            <p:nvPicPr>
              <p:cNvPr id="3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09" y="4434327"/>
                <a:ext cx="1227564" cy="107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0751" y="4447233"/>
                <a:ext cx="1051330" cy="99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Image 33" descr="R:\DAQSS\11_MSP\30_EQUIPE\PACTE\03_travaux\14_DOCS_VD\01_LEADERSHIP\PLATEAU DE JEU\POSTER 3.0 (parcours) smal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0862" y="5510768"/>
                <a:ext cx="2567235" cy="942568"/>
              </a:xfrm>
              <a:prstGeom prst="rect">
                <a:avLst/>
              </a:prstGeom>
              <a:noFill/>
              <a:ln>
                <a:noFill/>
              </a:ln>
            </p:spPr>
          </p:pic>
          <p:sp>
            <p:nvSpPr>
              <p:cNvPr id="3" name="ZoneTexte 2"/>
              <p:cNvSpPr txBox="1"/>
              <p:nvPr/>
            </p:nvSpPr>
            <p:spPr>
              <a:xfrm>
                <a:off x="3903180" y="2219532"/>
                <a:ext cx="1410153" cy="246221"/>
              </a:xfrm>
              <a:prstGeom prst="rect">
                <a:avLst/>
              </a:prstGeom>
              <a:noFill/>
            </p:spPr>
            <p:txBody>
              <a:bodyPr wrap="square" rtlCol="0">
                <a:spAutoFit/>
              </a:bodyPr>
              <a:lstStyle/>
              <a:p>
                <a:r>
                  <a:rPr lang="fr-FR" sz="1000" b="1" dirty="0" smtClean="0">
                    <a:solidFill>
                      <a:schemeClr val="accent2"/>
                    </a:solidFill>
                  </a:rPr>
                  <a:t>Animation d’équipe</a:t>
                </a:r>
                <a:endParaRPr lang="fr-FR" sz="1000" b="1" dirty="0">
                  <a:solidFill>
                    <a:schemeClr val="accent2"/>
                  </a:solidFill>
                </a:endParaRPr>
              </a:p>
            </p:txBody>
          </p:sp>
        </p:grpSp>
      </p:grpSp>
    </p:spTree>
    <p:extLst>
      <p:ext uri="{BB962C8B-B14F-4D97-AF65-F5344CB8AC3E}">
        <p14:creationId xmlns:p14="http://schemas.microsoft.com/office/powerpoint/2010/main" val="1631949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25</a:t>
            </a:fld>
            <a:endParaRPr lang="fr-FR"/>
          </a:p>
        </p:txBody>
      </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grpSp>
        <p:nvGrpSpPr>
          <p:cNvPr id="3" name="Groupe 2"/>
          <p:cNvGrpSpPr/>
          <p:nvPr/>
        </p:nvGrpSpPr>
        <p:grpSpPr>
          <a:xfrm>
            <a:off x="179512" y="1366068"/>
            <a:ext cx="3278894" cy="5015261"/>
            <a:chOff x="4831" y="1366067"/>
            <a:chExt cx="3055001" cy="5015261"/>
          </a:xfrm>
        </p:grpSpPr>
        <p:sp>
          <p:nvSpPr>
            <p:cNvPr id="9" name="Rectangle 8"/>
            <p:cNvSpPr/>
            <p:nvPr/>
          </p:nvSpPr>
          <p:spPr>
            <a:xfrm>
              <a:off x="414184" y="2225334"/>
              <a:ext cx="2429624" cy="2862322"/>
            </a:xfrm>
            <a:prstGeom prst="rect">
              <a:avLst/>
            </a:prstGeom>
          </p:spPr>
          <p:txBody>
            <a:bodyPr wrap="square">
              <a:spAutoFit/>
            </a:bodyPr>
            <a:lstStyle/>
            <a:p>
              <a:r>
                <a:rPr lang="fr-FR" sz="1200" b="1" dirty="0"/>
                <a:t>Objectif </a:t>
              </a:r>
              <a:endParaRPr lang="fr-FR" sz="1200" dirty="0"/>
            </a:p>
            <a:p>
              <a:pPr algn="just"/>
              <a:r>
                <a:rPr lang="fr-FR" sz="1200" dirty="0"/>
                <a:t>La gestion des risques associés aux soins en établissement de santé relève d’une démarche collective. </a:t>
              </a:r>
            </a:p>
            <a:p>
              <a:pPr algn="just"/>
              <a:r>
                <a:rPr lang="fr-FR" sz="1200" dirty="0">
                  <a:sym typeface="Wingdings"/>
                </a:rPr>
                <a:t></a:t>
              </a:r>
              <a:r>
                <a:rPr lang="fr-FR" sz="1200" dirty="0"/>
                <a:t>Faire de la sécurité du patient, une affaire d’équipe, à travers notamment la confrontation des idées, la cohésion d’équipe, la prise en compte des modalités de  coopération, de communication, du travail en équipe, etc. dans l’analyse des risques et l’apprentissage collectif.</a:t>
              </a:r>
            </a:p>
          </p:txBody>
        </p:sp>
        <p:sp>
          <p:nvSpPr>
            <p:cNvPr id="11" name="Organigramme : Alternative 10"/>
            <p:cNvSpPr/>
            <p:nvPr/>
          </p:nvSpPr>
          <p:spPr>
            <a:xfrm>
              <a:off x="444609" y="5024230"/>
              <a:ext cx="2286000" cy="578882"/>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fr-FR" sz="1400" b="1" dirty="0" smtClean="0">
                  <a:hlinkClick r:id="rId3"/>
                </a:rPr>
                <a:t>Comment</a:t>
              </a:r>
              <a:endParaRPr lang="fr-FR" sz="1400" b="1" dirty="0" smtClean="0"/>
            </a:p>
            <a:p>
              <a:pPr algn="ctr"/>
              <a:endParaRPr lang="fr-FR" sz="1400" b="1" dirty="0" smtClean="0">
                <a:hlinkClick r:id="rId4"/>
              </a:endParaRPr>
            </a:p>
          </p:txBody>
        </p:sp>
        <p:grpSp>
          <p:nvGrpSpPr>
            <p:cNvPr id="12" name="Groupe 11"/>
            <p:cNvGrpSpPr/>
            <p:nvPr/>
          </p:nvGrpSpPr>
          <p:grpSpPr>
            <a:xfrm rot="5400000">
              <a:off x="1145062" y="639789"/>
              <a:ext cx="859267" cy="2311824"/>
              <a:chOff x="507620" y="317277"/>
              <a:chExt cx="859267" cy="4522463"/>
            </a:xfrm>
            <a:scene3d>
              <a:camera prst="orthographicFront">
                <a:rot lat="0" lon="0" rev="0"/>
              </a:camera>
              <a:lightRig rig="contrasting" dir="t">
                <a:rot lat="0" lon="0" rev="1200000"/>
              </a:lightRig>
            </a:scene3d>
          </p:grpSpPr>
          <p:sp>
            <p:nvSpPr>
              <p:cNvPr id="13" name="Rectangle 12"/>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14" name="Rectangle 13"/>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La gestion des risques en équipe</a:t>
                </a:r>
                <a:endParaRPr lang="fr-FR" sz="1400" b="1" kern="1200" dirty="0">
                  <a:solidFill>
                    <a:srgbClr val="FFFF00"/>
                  </a:solidFill>
                </a:endParaRPr>
              </a:p>
            </p:txBody>
          </p:sp>
        </p:gr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1" y="5340985"/>
              <a:ext cx="3055001" cy="1040343"/>
            </a:xfrm>
            <a:prstGeom prst="rect">
              <a:avLst/>
            </a:prstGeom>
            <a:noFill/>
          </p:spPr>
        </p:pic>
      </p:grpSp>
      <p:grpSp>
        <p:nvGrpSpPr>
          <p:cNvPr id="6" name="Groupe 5"/>
          <p:cNvGrpSpPr/>
          <p:nvPr/>
        </p:nvGrpSpPr>
        <p:grpSpPr>
          <a:xfrm>
            <a:off x="5148065" y="1484784"/>
            <a:ext cx="3018713" cy="2423686"/>
            <a:chOff x="5148064" y="1484784"/>
            <a:chExt cx="2342104" cy="1519405"/>
          </a:xfrm>
        </p:grpSpPr>
        <p:grpSp>
          <p:nvGrpSpPr>
            <p:cNvPr id="20" name="Groupe 19"/>
            <p:cNvGrpSpPr/>
            <p:nvPr/>
          </p:nvGrpSpPr>
          <p:grpSpPr>
            <a:xfrm rot="5400000">
              <a:off x="5849046" y="783802"/>
              <a:ext cx="859267" cy="2261231"/>
              <a:chOff x="507620" y="317277"/>
              <a:chExt cx="859267" cy="4522463"/>
            </a:xfrm>
            <a:scene3d>
              <a:camera prst="orthographicFront">
                <a:rot lat="0" lon="0" rev="0"/>
              </a:camera>
              <a:lightRig rig="contrasting" dir="t">
                <a:rot lat="0" lon="0" rev="1200000"/>
              </a:lightRig>
            </a:scene3d>
          </p:grpSpPr>
          <p:sp>
            <p:nvSpPr>
              <p:cNvPr id="21" name="Rectangle 20"/>
              <p:cNvSpPr/>
              <p:nvPr/>
            </p:nvSpPr>
            <p:spPr>
              <a:xfrm rot="16200000">
                <a:off x="-1323978" y="2148875"/>
                <a:ext cx="4522463" cy="859267"/>
              </a:xfrm>
              <a:prstGeom prst="rect">
                <a:avLst/>
              </a:prstGeom>
              <a:ln>
                <a:noFill/>
              </a:ln>
            </p:spPr>
            <p:style>
              <a:lnRef idx="1">
                <a:schemeClr val="dk1"/>
              </a:lnRef>
              <a:fillRef idx="2">
                <a:schemeClr val="dk1"/>
              </a:fillRef>
              <a:effectRef idx="1">
                <a:schemeClr val="dk1"/>
              </a:effectRef>
              <a:fontRef idx="minor">
                <a:schemeClr val="dk1"/>
              </a:fontRef>
            </p:style>
          </p:sp>
          <p:sp>
            <p:nvSpPr>
              <p:cNvPr id="22" name="Rectangle 21"/>
              <p:cNvSpPr/>
              <p:nvPr/>
            </p:nvSpPr>
            <p:spPr>
              <a:xfrm rot="16200000">
                <a:off x="-1323978" y="2148875"/>
                <a:ext cx="4522463" cy="859267"/>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Développement</a:t>
                </a:r>
              </a:p>
              <a:p>
                <a:pPr lvl="0" algn="ctr" defTabSz="1377950">
                  <a:lnSpc>
                    <a:spcPct val="90000"/>
                  </a:lnSpc>
                  <a:spcBef>
                    <a:spcPct val="0"/>
                  </a:spcBef>
                  <a:spcAft>
                    <a:spcPct val="35000"/>
                  </a:spcAft>
                </a:pPr>
                <a:r>
                  <a:rPr lang="fr-FR" sz="1400" b="1" dirty="0" smtClean="0">
                    <a:solidFill>
                      <a:schemeClr val="accent1">
                        <a:lumMod val="75000"/>
                      </a:schemeClr>
                    </a:solidFill>
                  </a:rPr>
                  <a:t>En cours</a:t>
                </a:r>
              </a:p>
              <a:p>
                <a:pPr lvl="0" algn="ctr" defTabSz="1377950">
                  <a:lnSpc>
                    <a:spcPct val="90000"/>
                  </a:lnSpc>
                  <a:spcBef>
                    <a:spcPct val="0"/>
                  </a:spcBef>
                  <a:spcAft>
                    <a:spcPct val="35000"/>
                  </a:spcAft>
                </a:pPr>
                <a:endParaRPr lang="fr-FR" sz="1400" b="1" kern="1200" dirty="0" smtClean="0">
                  <a:solidFill>
                    <a:schemeClr val="bg1">
                      <a:lumMod val="65000"/>
                    </a:schemeClr>
                  </a:solidFill>
                </a:endParaRPr>
              </a:p>
            </p:txBody>
          </p:sp>
        </p:grpSp>
        <p:sp>
          <p:nvSpPr>
            <p:cNvPr id="36" name="Rectangle 35"/>
            <p:cNvSpPr/>
            <p:nvPr/>
          </p:nvSpPr>
          <p:spPr>
            <a:xfrm>
              <a:off x="5197313" y="2398267"/>
              <a:ext cx="2292855" cy="223261"/>
            </a:xfrm>
            <a:prstGeom prst="rect">
              <a:avLst/>
            </a:prstGeom>
          </p:spPr>
          <p:txBody>
            <a:bodyPr wrap="square">
              <a:spAutoFit/>
            </a:bodyPr>
            <a:lstStyle/>
            <a:p>
              <a:r>
                <a:rPr lang="fr-FR" sz="1400" b="1" dirty="0" smtClean="0">
                  <a:solidFill>
                    <a:schemeClr val="accent1">
                      <a:lumMod val="75000"/>
                    </a:schemeClr>
                  </a:solidFill>
                </a:rPr>
                <a:t>Implication du patient </a:t>
              </a:r>
              <a:endParaRPr lang="fr-FR" sz="1400" dirty="0">
                <a:solidFill>
                  <a:schemeClr val="accent1">
                    <a:lumMod val="75000"/>
                  </a:schemeClr>
                </a:solidFill>
              </a:endParaRPr>
            </a:p>
          </p:txBody>
        </p:sp>
        <p:sp>
          <p:nvSpPr>
            <p:cNvPr id="37" name="Rectangle 36"/>
            <p:cNvSpPr/>
            <p:nvPr/>
          </p:nvSpPr>
          <p:spPr>
            <a:xfrm>
              <a:off x="5197313" y="2780928"/>
              <a:ext cx="2292855" cy="223261"/>
            </a:xfrm>
            <a:prstGeom prst="rect">
              <a:avLst/>
            </a:prstGeom>
          </p:spPr>
          <p:txBody>
            <a:bodyPr wrap="square">
              <a:spAutoFit/>
            </a:bodyPr>
            <a:lstStyle/>
            <a:p>
              <a:r>
                <a:rPr lang="fr-FR" sz="1400" b="1" dirty="0">
                  <a:solidFill>
                    <a:schemeClr val="accent1">
                      <a:lumMod val="75000"/>
                    </a:schemeClr>
                  </a:solidFill>
                </a:rPr>
                <a:t>Rencontre sécurité patient</a:t>
              </a:r>
            </a:p>
          </p:txBody>
        </p:sp>
      </p:grpSp>
      <p:sp>
        <p:nvSpPr>
          <p:cNvPr id="24" name="Titre 1"/>
          <p:cNvSpPr>
            <a:spLocks noGrp="1"/>
          </p:cNvSpPr>
          <p:nvPr>
            <p:ph type="title"/>
          </p:nvPr>
        </p:nvSpPr>
        <p:spPr bwMode="auto">
          <a:xfrm>
            <a:off x="0" y="0"/>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sz="2800" b="1" i="0" dirty="0" smtClean="0"/>
              <a:t>Phase de déploiement et de suivi (3): zoom sur les outils</a:t>
            </a:r>
          </a:p>
        </p:txBody>
      </p:sp>
    </p:spTree>
    <p:extLst>
      <p:ext uri="{BB962C8B-B14F-4D97-AF65-F5344CB8AC3E}">
        <p14:creationId xmlns:p14="http://schemas.microsoft.com/office/powerpoint/2010/main" val="372968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mesure à 1 an</a:t>
            </a:r>
            <a:endParaRPr lang="fr-FR" dirty="0"/>
          </a:p>
        </p:txBody>
      </p:sp>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26</a:t>
            </a:fld>
            <a:endParaRPr lang="fr-FR"/>
          </a:p>
        </p:txBody>
      </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graphicFrame>
        <p:nvGraphicFramePr>
          <p:cNvPr id="7" name="Espace réservé du contenu 5"/>
          <p:cNvGraphicFramePr>
            <a:graphicFrameLocks noGrp="1"/>
          </p:cNvGraphicFramePr>
          <p:nvPr>
            <p:ph idx="1"/>
            <p:extLst>
              <p:ext uri="{D42A27DB-BD31-4B8C-83A1-F6EECF244321}">
                <p14:modId xmlns:p14="http://schemas.microsoft.com/office/powerpoint/2010/main" val="3367148544"/>
              </p:ext>
            </p:extLst>
          </p:nvPr>
        </p:nvGraphicFramePr>
        <p:xfrm>
          <a:off x="3431273" y="1295108"/>
          <a:ext cx="2292855" cy="2167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e 16"/>
          <p:cNvGrpSpPr/>
          <p:nvPr/>
        </p:nvGrpSpPr>
        <p:grpSpPr>
          <a:xfrm>
            <a:off x="186367" y="1196752"/>
            <a:ext cx="2729449" cy="5013318"/>
            <a:chOff x="186367" y="1196752"/>
            <a:chExt cx="2729449" cy="5013318"/>
          </a:xfrm>
        </p:grpSpPr>
        <p:sp>
          <p:nvSpPr>
            <p:cNvPr id="10" name="Rectangle 9"/>
            <p:cNvSpPr/>
            <p:nvPr/>
          </p:nvSpPr>
          <p:spPr>
            <a:xfrm>
              <a:off x="392180" y="3197427"/>
              <a:ext cx="2292855" cy="1169551"/>
            </a:xfrm>
            <a:prstGeom prst="rect">
              <a:avLst/>
            </a:prstGeom>
          </p:spPr>
          <p:txBody>
            <a:bodyPr wrap="square">
              <a:spAutoFit/>
            </a:bodyPr>
            <a:lstStyle/>
            <a:p>
              <a:r>
                <a:rPr lang="fr-FR" sz="1400" b="1" dirty="0"/>
                <a:t>Objectif </a:t>
              </a:r>
              <a:endParaRPr lang="fr-FR" sz="1400" dirty="0"/>
            </a:p>
            <a:p>
              <a:r>
                <a:rPr lang="fr-FR" sz="1400" dirty="0"/>
                <a:t>permet de rendre compte de la réalité des comportements et des pratiques. </a:t>
              </a:r>
            </a:p>
          </p:txBody>
        </p:sp>
        <p:grpSp>
          <p:nvGrpSpPr>
            <p:cNvPr id="16" name="Groupe 15"/>
            <p:cNvGrpSpPr/>
            <p:nvPr/>
          </p:nvGrpSpPr>
          <p:grpSpPr>
            <a:xfrm>
              <a:off x="186367" y="1196752"/>
              <a:ext cx="2729449" cy="5013318"/>
              <a:chOff x="186367" y="1196752"/>
              <a:chExt cx="2286000" cy="4106257"/>
            </a:xfrm>
          </p:grpSpPr>
          <p:graphicFrame>
            <p:nvGraphicFramePr>
              <p:cNvPr id="6" name="Espace réservé du contenu 5"/>
              <p:cNvGraphicFramePr>
                <a:graphicFrameLocks/>
              </p:cNvGraphicFramePr>
              <p:nvPr>
                <p:extLst>
                  <p:ext uri="{D42A27DB-BD31-4B8C-83A1-F6EECF244321}">
                    <p14:modId xmlns:p14="http://schemas.microsoft.com/office/powerpoint/2010/main" val="1851188609"/>
                  </p:ext>
                </p:extLst>
              </p:nvPr>
            </p:nvGraphicFramePr>
            <p:xfrm>
              <a:off x="222446" y="1196752"/>
              <a:ext cx="2088232" cy="18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Organigramme : Alternative 11"/>
              <p:cNvSpPr/>
              <p:nvPr/>
            </p:nvSpPr>
            <p:spPr>
              <a:xfrm>
                <a:off x="186367" y="3796388"/>
                <a:ext cx="2286000" cy="1055608"/>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fr-FR" sz="1400" b="1" dirty="0" smtClean="0"/>
                  <a:t>Comment</a:t>
                </a:r>
              </a:p>
              <a:p>
                <a:pPr algn="ctr"/>
                <a:r>
                  <a:rPr lang="fr-FR" sz="1400" b="1" dirty="0" smtClean="0"/>
                  <a:t>Matrice adaptée de </a:t>
                </a:r>
                <a:r>
                  <a:rPr lang="fr-FR" sz="1400" b="1" dirty="0" err="1" smtClean="0"/>
                  <a:t>Shortel</a:t>
                </a:r>
                <a:endParaRPr lang="fr-FR" sz="1400" b="1" dirty="0" smtClean="0"/>
              </a:p>
              <a:p>
                <a:pPr algn="ctr"/>
                <a:endParaRPr lang="fr-FR" sz="1400" b="1" dirty="0" smtClean="0">
                  <a:hlinkClick r:id="rId12"/>
                </a:endParaRPr>
              </a:p>
            </p:txBody>
          </p:sp>
          <p:pic>
            <p:nvPicPr>
              <p:cNvPr id="11" name="Image 10"/>
              <p:cNvPicPr/>
              <p:nvPr/>
            </p:nvPicPr>
            <p:blipFill>
              <a:blip r:embed="rId13"/>
              <a:stretch>
                <a:fillRect/>
              </a:stretch>
            </p:blipFill>
            <p:spPr>
              <a:xfrm>
                <a:off x="372796" y="4581128"/>
                <a:ext cx="1906285" cy="721881"/>
              </a:xfrm>
              <a:prstGeom prst="rect">
                <a:avLst/>
              </a:prstGeom>
            </p:spPr>
          </p:pic>
        </p:grpSp>
      </p:grpSp>
      <p:grpSp>
        <p:nvGrpSpPr>
          <p:cNvPr id="15" name="Groupe 14"/>
          <p:cNvGrpSpPr/>
          <p:nvPr/>
        </p:nvGrpSpPr>
        <p:grpSpPr>
          <a:xfrm>
            <a:off x="3287256" y="2807775"/>
            <a:ext cx="2402517" cy="3402295"/>
            <a:chOff x="3287256" y="2807775"/>
            <a:chExt cx="2402517" cy="3402295"/>
          </a:xfrm>
        </p:grpSpPr>
        <p:sp>
          <p:nvSpPr>
            <p:cNvPr id="13" name="Rectangle 12"/>
            <p:cNvSpPr/>
            <p:nvPr/>
          </p:nvSpPr>
          <p:spPr>
            <a:xfrm>
              <a:off x="3287256" y="2807775"/>
              <a:ext cx="2364863" cy="1384995"/>
            </a:xfrm>
            <a:prstGeom prst="rect">
              <a:avLst/>
            </a:prstGeom>
          </p:spPr>
          <p:txBody>
            <a:bodyPr wrap="square">
              <a:spAutoFit/>
            </a:bodyPr>
            <a:lstStyle/>
            <a:p>
              <a:r>
                <a:rPr lang="fr-FR" sz="1400" b="1" dirty="0"/>
                <a:t>Objectif </a:t>
              </a:r>
              <a:endParaRPr lang="fr-FR" sz="1400" dirty="0"/>
            </a:p>
            <a:p>
              <a:r>
                <a:rPr lang="fr-FR" sz="1400" dirty="0"/>
                <a:t>cette enquête va permettre de suivre </a:t>
              </a:r>
              <a:r>
                <a:rPr lang="fr-FR" sz="1400" dirty="0">
                  <a:solidFill>
                    <a:srgbClr val="336699"/>
                  </a:solidFill>
                </a:rPr>
                <a:t>le niveau de satisfaction individuel des professionnels</a:t>
              </a:r>
              <a:r>
                <a:rPr lang="fr-FR" sz="1400" dirty="0"/>
                <a:t> qui participent au projet. </a:t>
              </a:r>
            </a:p>
          </p:txBody>
        </p:sp>
        <p:sp>
          <p:nvSpPr>
            <p:cNvPr id="14" name="Organigramme : Alternative 13"/>
            <p:cNvSpPr/>
            <p:nvPr/>
          </p:nvSpPr>
          <p:spPr>
            <a:xfrm>
              <a:off x="3371814" y="4192770"/>
              <a:ext cx="2209766" cy="57888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dirty="0" smtClean="0"/>
                <a:t>Comment</a:t>
              </a:r>
            </a:p>
            <a:p>
              <a:pPr algn="ctr"/>
              <a:endParaRPr lang="fr-FR" sz="1400" b="1" dirty="0" smtClean="0">
                <a:hlinkClick r:id="rId12"/>
              </a:endParaRPr>
            </a:p>
          </p:txBody>
        </p:sp>
        <p:pic>
          <p:nvPicPr>
            <p:cNvPr id="205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60507" y="4589693"/>
              <a:ext cx="2329266" cy="162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e 2"/>
          <p:cNvGrpSpPr/>
          <p:nvPr/>
        </p:nvGrpSpPr>
        <p:grpSpPr>
          <a:xfrm>
            <a:off x="6531480" y="1635218"/>
            <a:ext cx="2216983" cy="2945910"/>
            <a:chOff x="5694695" y="1484784"/>
            <a:chExt cx="1620554" cy="1907573"/>
          </a:xfrm>
        </p:grpSpPr>
        <p:pic>
          <p:nvPicPr>
            <p:cNvPr id="8" name="Imag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24128" y="1484784"/>
              <a:ext cx="1290152" cy="861116"/>
            </a:xfrm>
            <a:prstGeom prst="rect">
              <a:avLst/>
            </a:prstGeom>
          </p:spPr>
        </p:pic>
        <p:sp>
          <p:nvSpPr>
            <p:cNvPr id="9" name="ZoneTexte 8"/>
            <p:cNvSpPr txBox="1"/>
            <p:nvPr/>
          </p:nvSpPr>
          <p:spPr>
            <a:xfrm>
              <a:off x="5694695" y="2188895"/>
              <a:ext cx="1225825" cy="298943"/>
            </a:xfrm>
            <a:prstGeom prst="rect">
              <a:avLst/>
            </a:prstGeom>
            <a:noFill/>
          </p:spPr>
          <p:txBody>
            <a:bodyPr wrap="square" rtlCol="0">
              <a:spAutoFit/>
            </a:bodyPr>
            <a:lstStyle/>
            <a:p>
              <a:r>
                <a:rPr lang="fr-FR" sz="1200" b="1" dirty="0" smtClean="0">
                  <a:latin typeface="+mn-lt"/>
                </a:rPr>
                <a:t>Suivi et mesures </a:t>
              </a:r>
            </a:p>
            <a:p>
              <a:r>
                <a:rPr lang="fr-FR" sz="1200" b="1" dirty="0" smtClean="0">
                  <a:latin typeface="+mn-lt"/>
                </a:rPr>
                <a:t>des indicateurs</a:t>
              </a:r>
              <a:endParaRPr lang="fr-FR" sz="1200" b="1" dirty="0">
                <a:latin typeface="+mn-lt"/>
              </a:endParaRPr>
            </a:p>
          </p:txBody>
        </p:sp>
        <p:pic>
          <p:nvPicPr>
            <p:cNvPr id="2051"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94695" y="2608578"/>
              <a:ext cx="1620554" cy="7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55880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25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12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ubTitle" idx="1"/>
          </p:nvPr>
        </p:nvSpPr>
        <p:spPr>
          <a:xfrm>
            <a:off x="4860032" y="3716338"/>
            <a:ext cx="4104581" cy="1752600"/>
          </a:xfrm>
        </p:spPr>
        <p:txBody>
          <a:bodyPr/>
          <a:lstStyle/>
          <a:p>
            <a:pPr eaLnBrk="1" hangingPunct="1">
              <a:buFont typeface="Arial" charset="0"/>
              <a:buNone/>
            </a:pPr>
            <a:r>
              <a:rPr lang="fr-FR" sz="3600" dirty="0" smtClean="0">
                <a:cs typeface="Arial" charset="0"/>
              </a:rPr>
              <a:t>La phase d’évaluation</a:t>
            </a:r>
          </a:p>
          <a:p>
            <a:pPr eaLnBrk="1" hangingPunct="1">
              <a:buFont typeface="Arial" charset="0"/>
              <a:buNone/>
            </a:pPr>
            <a:endParaRPr lang="fr-FR" sz="5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1052736"/>
            <a:ext cx="5417937"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540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mesure à 2 ans</a:t>
            </a:r>
            <a:endParaRPr lang="fr-FR" dirty="0"/>
          </a:p>
        </p:txBody>
      </p:sp>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28</a:t>
            </a:fld>
            <a:endParaRPr lang="fr-FR"/>
          </a:p>
        </p:txBody>
      </p:sp>
      <p:graphicFrame>
        <p:nvGraphicFramePr>
          <p:cNvPr id="6" name="Espace réservé du contenu 5"/>
          <p:cNvGraphicFramePr>
            <a:graphicFrameLocks/>
          </p:cNvGraphicFramePr>
          <p:nvPr>
            <p:extLst>
              <p:ext uri="{D42A27DB-BD31-4B8C-83A1-F6EECF244321}">
                <p14:modId xmlns:p14="http://schemas.microsoft.com/office/powerpoint/2010/main" val="965586823"/>
              </p:ext>
            </p:extLst>
          </p:nvPr>
        </p:nvGraphicFramePr>
        <p:xfrm>
          <a:off x="2195736" y="1366067"/>
          <a:ext cx="2088232"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5"/>
          <p:cNvGraphicFramePr>
            <a:graphicFrameLocks noGrp="1"/>
          </p:cNvGraphicFramePr>
          <p:nvPr>
            <p:ph idx="1"/>
            <p:extLst>
              <p:ext uri="{D42A27DB-BD31-4B8C-83A1-F6EECF244321}">
                <p14:modId xmlns:p14="http://schemas.microsoft.com/office/powerpoint/2010/main" val="2038353199"/>
              </p:ext>
            </p:extLst>
          </p:nvPr>
        </p:nvGraphicFramePr>
        <p:xfrm>
          <a:off x="4499992" y="1366067"/>
          <a:ext cx="2088232" cy="15923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Groupe 2"/>
          <p:cNvGrpSpPr/>
          <p:nvPr/>
        </p:nvGrpSpPr>
        <p:grpSpPr>
          <a:xfrm>
            <a:off x="7380312" y="1385319"/>
            <a:ext cx="1290152" cy="1268978"/>
            <a:chOff x="7380312" y="1385319"/>
            <a:chExt cx="1290152" cy="1268978"/>
          </a:xfrm>
        </p:grpSpPr>
        <p:pic>
          <p:nvPicPr>
            <p:cNvPr id="8" name="Imag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80312" y="1385319"/>
              <a:ext cx="1290152" cy="861116"/>
            </a:xfrm>
            <a:prstGeom prst="rect">
              <a:avLst/>
            </a:prstGeom>
          </p:spPr>
        </p:pic>
        <p:sp>
          <p:nvSpPr>
            <p:cNvPr id="9" name="ZoneTexte 8"/>
            <p:cNvSpPr txBox="1"/>
            <p:nvPr/>
          </p:nvSpPr>
          <p:spPr>
            <a:xfrm>
              <a:off x="7380312" y="2077216"/>
              <a:ext cx="1225825" cy="577081"/>
            </a:xfrm>
            <a:prstGeom prst="rect">
              <a:avLst/>
            </a:prstGeom>
            <a:noFill/>
          </p:spPr>
          <p:txBody>
            <a:bodyPr wrap="square" rtlCol="0">
              <a:spAutoFit/>
            </a:bodyPr>
            <a:lstStyle/>
            <a:p>
              <a:r>
                <a:rPr lang="fr-FR" sz="1050" b="1" dirty="0" smtClean="0"/>
                <a:t>Suivi et </a:t>
              </a:r>
              <a:r>
                <a:rPr lang="fr-FR" sz="1050" b="1" dirty="0" smtClean="0">
                  <a:latin typeface="+mn-lt"/>
                </a:rPr>
                <a:t>mesures</a:t>
              </a:r>
              <a:r>
                <a:rPr lang="fr-FR" sz="1050" b="1" dirty="0" smtClean="0"/>
                <a:t> </a:t>
              </a:r>
            </a:p>
            <a:p>
              <a:r>
                <a:rPr lang="fr-FR" sz="1050" b="1" dirty="0" smtClean="0"/>
                <a:t>des indicateurs</a:t>
              </a:r>
              <a:endParaRPr lang="fr-FR" sz="1050" b="1" dirty="0"/>
            </a:p>
          </p:txBody>
        </p:sp>
      </p:grpSp>
      <p:grpSp>
        <p:nvGrpSpPr>
          <p:cNvPr id="10" name="Groupe 9"/>
          <p:cNvGrpSpPr/>
          <p:nvPr/>
        </p:nvGrpSpPr>
        <p:grpSpPr>
          <a:xfrm rot="5400000">
            <a:off x="716328" y="946600"/>
            <a:ext cx="859267" cy="2261231"/>
            <a:chOff x="507620" y="317277"/>
            <a:chExt cx="859267" cy="4522463"/>
          </a:xfrm>
          <a:scene3d>
            <a:camera prst="orthographicFront">
              <a:rot lat="0" lon="0" rev="0"/>
            </a:camera>
            <a:lightRig rig="contrasting" dir="t">
              <a:rot lat="0" lon="0" rev="1200000"/>
            </a:lightRig>
          </a:scene3d>
        </p:grpSpPr>
        <p:sp>
          <p:nvSpPr>
            <p:cNvPr id="11" name="Rectangle 10"/>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12" name="Rectangle 11"/>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L’enquête culture sécurité*</a:t>
              </a:r>
            </a:p>
            <a:p>
              <a:pPr lvl="0" algn="ctr" defTabSz="1377950">
                <a:lnSpc>
                  <a:spcPct val="90000"/>
                </a:lnSpc>
                <a:spcBef>
                  <a:spcPct val="0"/>
                </a:spcBef>
                <a:spcAft>
                  <a:spcPct val="35000"/>
                </a:spcAft>
              </a:pPr>
              <a:r>
                <a:rPr lang="fr-FR" sz="1400" b="1" dirty="0" smtClean="0">
                  <a:solidFill>
                    <a:srgbClr val="FFFF00"/>
                  </a:solidFill>
                </a:rPr>
                <a:t>*Obligatoire</a:t>
              </a:r>
              <a:endParaRPr lang="fr-FR" sz="1400" b="1" kern="1200" dirty="0">
                <a:solidFill>
                  <a:srgbClr val="FFFF00"/>
                </a:solidFill>
              </a:endParaRPr>
            </a:p>
          </p:txBody>
        </p:sp>
      </p:grpSp>
      <p:pic>
        <p:nvPicPr>
          <p:cNvPr id="13" name="Image 12"/>
          <p:cNvPicPr/>
          <p:nvPr/>
        </p:nvPicPr>
        <p:blipFill>
          <a:blip r:embed="rId13">
            <a:extLst>
              <a:ext uri="{28A0092B-C50C-407E-A947-70E740481C1C}">
                <a14:useLocalDpi xmlns:a14="http://schemas.microsoft.com/office/drawing/2010/main" val="0"/>
              </a:ext>
            </a:extLst>
          </a:blip>
          <a:srcRect/>
          <a:stretch>
            <a:fillRect/>
          </a:stretch>
        </p:blipFill>
        <p:spPr bwMode="auto">
          <a:xfrm>
            <a:off x="1028851" y="4005064"/>
            <a:ext cx="7577286" cy="2478464"/>
          </a:xfrm>
          <a:prstGeom prst="rect">
            <a:avLst/>
          </a:prstGeom>
          <a:noFill/>
        </p:spPr>
      </p:pic>
      <p:grpSp>
        <p:nvGrpSpPr>
          <p:cNvPr id="14" name="Groupe 13"/>
          <p:cNvGrpSpPr/>
          <p:nvPr/>
        </p:nvGrpSpPr>
        <p:grpSpPr>
          <a:xfrm rot="5400000">
            <a:off x="4387860" y="2445033"/>
            <a:ext cx="859267" cy="2261231"/>
            <a:chOff x="507620" y="317277"/>
            <a:chExt cx="859267" cy="4522463"/>
          </a:xfrm>
          <a:scene3d>
            <a:camera prst="orthographicFront">
              <a:rot lat="0" lon="0" rev="0"/>
            </a:camera>
            <a:lightRig rig="contrasting" dir="t">
              <a:rot lat="0" lon="0" rev="1200000"/>
            </a:lightRig>
          </a:scene3d>
        </p:grpSpPr>
        <p:sp>
          <p:nvSpPr>
            <p:cNvPr id="15" name="Rectangle 14"/>
            <p:cNvSpPr/>
            <p:nvPr/>
          </p:nvSpPr>
          <p:spPr>
            <a:xfrm rot="16200000">
              <a:off x="-1323978" y="2148875"/>
              <a:ext cx="4522463" cy="859267"/>
            </a:xfrm>
            <a:prstGeom prst="rect">
              <a:avLst/>
            </a:prstGeom>
            <a:solidFill>
              <a:srgbClr val="0070C0"/>
            </a:solidFill>
            <a:ln>
              <a:solidFill>
                <a:schemeClr val="bg1"/>
              </a:solidFill>
            </a:ln>
            <a:sp3d contourW="19050" prstMaterial="metal">
              <a:bevelT w="88900" h="203200"/>
              <a:bevelB w="165100" h="254000"/>
            </a:sp3d>
          </p:spPr>
          <p:style>
            <a:lnRef idx="0">
              <a:scrgbClr r="0" g="0" b="0"/>
            </a:lnRef>
            <a:fillRef idx="1">
              <a:scrgbClr r="0" g="0" b="0"/>
            </a:fillRef>
            <a:effectRef idx="1">
              <a:schemeClr val="accent1">
                <a:hueOff val="0"/>
                <a:satOff val="0"/>
                <a:lumOff val="0"/>
                <a:alphaOff val="0"/>
              </a:schemeClr>
            </a:effectRef>
            <a:fontRef idx="minor">
              <a:schemeClr val="lt1"/>
            </a:fontRef>
          </p:style>
        </p:sp>
        <p:sp>
          <p:nvSpPr>
            <p:cNvPr id="16" name="Rectangle 15"/>
            <p:cNvSpPr/>
            <p:nvPr/>
          </p:nvSpPr>
          <p:spPr>
            <a:xfrm rot="16200000">
              <a:off x="-1323978" y="2148875"/>
              <a:ext cx="4522463" cy="859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fr-FR" sz="1400" b="1" kern="1200" dirty="0" smtClean="0"/>
                <a:t>Module évaluation des pratiques collaboratives*</a:t>
              </a:r>
            </a:p>
            <a:p>
              <a:pPr lvl="0" algn="ctr" defTabSz="1377950">
                <a:lnSpc>
                  <a:spcPct val="90000"/>
                </a:lnSpc>
                <a:spcBef>
                  <a:spcPct val="0"/>
                </a:spcBef>
                <a:spcAft>
                  <a:spcPct val="35000"/>
                </a:spcAft>
              </a:pPr>
              <a:r>
                <a:rPr lang="fr-FR" sz="1400" b="1" dirty="0" smtClean="0">
                  <a:solidFill>
                    <a:srgbClr val="FFFF00"/>
                  </a:solidFill>
                </a:rPr>
                <a:t>*Obligatoire</a:t>
              </a:r>
              <a:endParaRPr lang="fr-FR" sz="1400" b="1" kern="1200" dirty="0">
                <a:solidFill>
                  <a:srgbClr val="FFFF00"/>
                </a:solidFill>
              </a:endParaRPr>
            </a:p>
          </p:txBody>
        </p:sp>
      </p:gr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spTree>
    <p:extLst>
      <p:ext uri="{BB962C8B-B14F-4D97-AF65-F5344CB8AC3E}">
        <p14:creationId xmlns:p14="http://schemas.microsoft.com/office/powerpoint/2010/main" val="3060360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31"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 calcmode="lin" valueType="num">
                                      <p:cBhvr>
                                        <p:cTn id="13" dur="1500" fill="hold"/>
                                        <p:tgtEl>
                                          <p:spTgt spid="6"/>
                                        </p:tgtEl>
                                        <p:attrNameLst>
                                          <p:attrName>style.rotation</p:attrName>
                                        </p:attrNameLst>
                                      </p:cBhvr>
                                      <p:tavLst>
                                        <p:tav tm="0">
                                          <p:val>
                                            <p:fltVal val="90"/>
                                          </p:val>
                                        </p:tav>
                                        <p:tav tm="100000">
                                          <p:val>
                                            <p:fltVal val="0"/>
                                          </p:val>
                                        </p:tav>
                                      </p:tavLst>
                                    </p:anim>
                                    <p:animEffect transition="in" filter="fade">
                                      <p:cBhvr>
                                        <p:cTn id="14" dur="1500"/>
                                        <p:tgtEl>
                                          <p:spTgt spid="6"/>
                                        </p:tgtEl>
                                      </p:cBhvr>
                                    </p:animEffect>
                                  </p:childTnLst>
                                </p:cTn>
                              </p:par>
                            </p:childTnLst>
                          </p:cTn>
                        </p:par>
                        <p:par>
                          <p:cTn id="15" fill="hold">
                            <p:stCondLst>
                              <p:cond delay="50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1250"/>
                                        <p:tgtEl>
                                          <p:spTgt spid="14"/>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S’engager dans pacte (1)</a:t>
            </a:r>
            <a:endParaRPr lang="fr-FR" dirty="0"/>
          </a:p>
        </p:txBody>
      </p:sp>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29</a:t>
            </a:fld>
            <a:endParaRPr lang="fr-FR"/>
          </a:p>
        </p:txBody>
      </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sp>
        <p:nvSpPr>
          <p:cNvPr id="6" name="Rectangle 5"/>
          <p:cNvSpPr/>
          <p:nvPr/>
        </p:nvSpPr>
        <p:spPr>
          <a:xfrm>
            <a:off x="467544" y="1340768"/>
            <a:ext cx="8676456" cy="3970318"/>
          </a:xfrm>
          <a:prstGeom prst="rect">
            <a:avLst/>
          </a:prstGeom>
        </p:spPr>
        <p:txBody>
          <a:bodyPr wrap="square">
            <a:spAutoFit/>
          </a:bodyPr>
          <a:lstStyle/>
          <a:p>
            <a:r>
              <a:rPr lang="fr-FR" sz="2000" b="1" dirty="0" smtClean="0">
                <a:solidFill>
                  <a:srgbClr val="0070C0"/>
                </a:solidFill>
              </a:rPr>
              <a:t>Vous êtes une </a:t>
            </a:r>
            <a:r>
              <a:rPr lang="fr-FR" sz="2000" b="1" dirty="0">
                <a:solidFill>
                  <a:srgbClr val="0070C0"/>
                </a:solidFill>
              </a:rPr>
              <a:t>équipe volontaire</a:t>
            </a:r>
            <a:r>
              <a:rPr lang="fr-FR" sz="2000" dirty="0">
                <a:solidFill>
                  <a:srgbClr val="0070C0"/>
                </a:solidFill>
              </a:rPr>
              <a:t> </a:t>
            </a:r>
            <a:endParaRPr lang="fr-FR" sz="2000" dirty="0" smtClean="0">
              <a:solidFill>
                <a:srgbClr val="0070C0"/>
              </a:solidFill>
            </a:endParaRPr>
          </a:p>
          <a:p>
            <a:endParaRPr lang="fr-FR" sz="1800" dirty="0">
              <a:sym typeface="Wingdings 2"/>
            </a:endParaRPr>
          </a:p>
          <a:p>
            <a:r>
              <a:rPr lang="fr-FR" sz="1800" dirty="0" smtClean="0">
                <a:sym typeface="Wingdings 2"/>
              </a:rPr>
              <a:t></a:t>
            </a:r>
            <a:r>
              <a:rPr lang="fr-FR" sz="1800" dirty="0"/>
              <a:t>Si une équipe souhaite </a:t>
            </a:r>
            <a:r>
              <a:rPr lang="fr-FR" sz="1800" b="1" dirty="0"/>
              <a:t>une reconnaissance externe par la HAS</a:t>
            </a:r>
            <a:r>
              <a:rPr lang="fr-FR" sz="1800" dirty="0"/>
              <a:t>, alors elle devra </a:t>
            </a:r>
            <a:r>
              <a:rPr lang="fr-FR" sz="1800" dirty="0" smtClean="0"/>
              <a:t>s’inscrire </a:t>
            </a:r>
            <a:r>
              <a:rPr lang="fr-FR" sz="1800" dirty="0"/>
              <a:t>sur la </a:t>
            </a:r>
            <a:r>
              <a:rPr lang="fr-FR" sz="1800" u="sng" dirty="0">
                <a:hlinkClick r:id="rId2"/>
              </a:rPr>
              <a:t>plateforme Pacte</a:t>
            </a:r>
            <a:r>
              <a:rPr lang="fr-FR" sz="1800" dirty="0"/>
              <a:t> pour suivre le programme dans sa globalité </a:t>
            </a:r>
          </a:p>
          <a:p>
            <a:endParaRPr lang="fr-FR" sz="1800" dirty="0" smtClean="0"/>
          </a:p>
          <a:p>
            <a:pPr marL="742950" lvl="1" indent="-285750">
              <a:buFont typeface="Wingdings" panose="05000000000000000000" pitchFamily="2" charset="2"/>
              <a:buChar char="§"/>
            </a:pPr>
            <a:r>
              <a:rPr lang="fr-FR" sz="1800" dirty="0" smtClean="0"/>
              <a:t> </a:t>
            </a:r>
            <a:r>
              <a:rPr lang="fr-FR" sz="1800" dirty="0"/>
              <a:t>A tout moment, elle peut décider de se rétracter, notamment si les conditions de son engagement  dans le programme ne sont plus </a:t>
            </a:r>
            <a:r>
              <a:rPr lang="fr-FR" sz="1800" dirty="0" smtClean="0"/>
              <a:t>réunies</a:t>
            </a:r>
            <a:endParaRPr lang="fr-FR" sz="1800" dirty="0"/>
          </a:p>
          <a:p>
            <a:r>
              <a:rPr lang="fr-FR" sz="1800" dirty="0"/>
              <a:t> </a:t>
            </a:r>
          </a:p>
          <a:p>
            <a:pPr marL="742950" lvl="1" indent="-285750">
              <a:buFont typeface="Wingdings" panose="05000000000000000000" pitchFamily="2" charset="2"/>
              <a:buChar char="§"/>
            </a:pPr>
            <a:r>
              <a:rPr lang="fr-FR" sz="1800" b="1" dirty="0"/>
              <a:t>lors de la visite de </a:t>
            </a:r>
            <a:r>
              <a:rPr lang="fr-FR" sz="1800" b="1" dirty="0" smtClean="0"/>
              <a:t>certification, </a:t>
            </a:r>
            <a:r>
              <a:rPr lang="fr-FR" sz="1800" b="1" dirty="0"/>
              <a:t>les experts </a:t>
            </a:r>
            <a:r>
              <a:rPr lang="fr-FR" sz="1800" b="1" dirty="0" smtClean="0"/>
              <a:t>visiteurs rencontreront les référents Pacte</a:t>
            </a:r>
            <a:endParaRPr lang="fr-FR" sz="1800" dirty="0"/>
          </a:p>
          <a:p>
            <a:r>
              <a:rPr lang="fr-FR" sz="1800" dirty="0"/>
              <a:t> </a:t>
            </a:r>
          </a:p>
          <a:p>
            <a:pPr marL="742950" lvl="1" indent="-285750">
              <a:buFont typeface="Wingdings" panose="05000000000000000000" pitchFamily="2" charset="2"/>
              <a:buChar char="§"/>
            </a:pPr>
            <a:r>
              <a:rPr lang="fr-FR" sz="1800" b="1" dirty="0"/>
              <a:t>Systématiquemen</a:t>
            </a:r>
            <a:r>
              <a:rPr lang="fr-FR" sz="1800" dirty="0"/>
              <a:t>t, </a:t>
            </a:r>
            <a:r>
              <a:rPr lang="fr-FR" sz="1800" b="1" dirty="0"/>
              <a:t>au terme des 2 ans du projet</a:t>
            </a:r>
            <a:r>
              <a:rPr lang="fr-FR" sz="1800" dirty="0"/>
              <a:t>, la maturité de l’équipe sera appréciée et permettra selon les critères définis de délivrer une attestation de reconnaissance de l’engagement de </a:t>
            </a:r>
            <a:r>
              <a:rPr lang="fr-FR" sz="1800" dirty="0" smtClean="0"/>
              <a:t>l’équipe</a:t>
            </a:r>
            <a:endParaRPr lang="fr-FR" dirty="0">
              <a:effectLst/>
            </a:endParaRPr>
          </a:p>
        </p:txBody>
      </p:sp>
    </p:spTree>
    <p:extLst>
      <p:ext uri="{BB962C8B-B14F-4D97-AF65-F5344CB8AC3E}">
        <p14:creationId xmlns:p14="http://schemas.microsoft.com/office/powerpoint/2010/main" val="35667146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5"/>
          <p:cNvSpPr>
            <a:spLocks noGrp="1"/>
          </p:cNvSpPr>
          <p:nvPr>
            <p:ph type="sldNum" sz="quarter" idx="11"/>
          </p:nvPr>
        </p:nvSpPr>
        <p:spPr>
          <a:xfrm>
            <a:off x="8388350" y="6477000"/>
            <a:ext cx="463550" cy="457200"/>
          </a:xfrm>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689663F-FCB4-491A-AB0D-A91844CE8FE2}" type="slidenum">
              <a:rPr lang="fr-FR" sz="1200">
                <a:solidFill>
                  <a:srgbClr val="4D4D4D"/>
                </a:solidFill>
              </a:rPr>
              <a:pPr>
                <a:defRPr/>
              </a:pPr>
              <a:t>3</a:t>
            </a:fld>
            <a:endParaRPr lang="fr-FR" sz="1200" dirty="0">
              <a:solidFill>
                <a:srgbClr val="4D4D4D"/>
              </a:solidFill>
            </a:endParaRPr>
          </a:p>
        </p:txBody>
      </p:sp>
      <p:sp>
        <p:nvSpPr>
          <p:cNvPr id="15363" name="Rectangle 2"/>
          <p:cNvSpPr>
            <a:spLocks noGrp="1" noChangeArrowheads="1"/>
          </p:cNvSpPr>
          <p:nvPr>
            <p:ph type="title"/>
          </p:nvPr>
        </p:nvSpPr>
        <p:spPr/>
        <p:txBody>
          <a:bodyPr/>
          <a:lstStyle/>
          <a:p>
            <a:r>
              <a:rPr lang="fr-FR" altLang="fr-FR" dirty="0" smtClean="0"/>
              <a:t>Pourquoi s'intéresser à l’équipe 	</a:t>
            </a:r>
          </a:p>
        </p:txBody>
      </p:sp>
      <p:sp>
        <p:nvSpPr>
          <p:cNvPr id="27652" name="Rectangle 3"/>
          <p:cNvSpPr>
            <a:spLocks noGrp="1" noChangeArrowheads="1"/>
          </p:cNvSpPr>
          <p:nvPr>
            <p:ph type="body" idx="1"/>
          </p:nvPr>
        </p:nvSpPr>
        <p:spPr>
          <a:xfrm>
            <a:off x="250825" y="1196975"/>
            <a:ext cx="4176713" cy="936625"/>
          </a:xfrm>
          <a:solidFill>
            <a:srgbClr val="CCFFFF"/>
          </a:solidFill>
        </p:spPr>
        <p:txBody>
          <a:bodyPr/>
          <a:lstStyle/>
          <a:p>
            <a:pPr marL="0" indent="0">
              <a:buFontTx/>
              <a:buNone/>
            </a:pPr>
            <a:r>
              <a:rPr lang="fr-FR" altLang="fr-FR" sz="1800" smtClean="0">
                <a:sym typeface="Wingdings" pitchFamily="2" charset="2"/>
              </a:rPr>
              <a:t></a:t>
            </a:r>
            <a:r>
              <a:rPr lang="fr-FR" altLang="fr-FR" sz="1800" smtClean="0"/>
              <a:t> </a:t>
            </a:r>
            <a:r>
              <a:rPr lang="fr-FR" altLang="fr-FR" sz="1400" smtClean="0"/>
              <a:t>ENEIS 2010 : le facteur équipe représente  50 % des causes profondes des EIG évitables survenant durant l</a:t>
            </a:r>
            <a:r>
              <a:rPr lang="ja-JP" altLang="fr-FR" sz="1400" smtClean="0">
                <a:ea typeface="ＭＳ Ｐゴシック" pitchFamily="34" charset="-128"/>
              </a:rPr>
              <a:t>’</a:t>
            </a:r>
            <a:r>
              <a:rPr lang="fr-FR" altLang="ja-JP" sz="1400" smtClean="0">
                <a:ea typeface="ＭＳ Ｐゴシック" pitchFamily="34" charset="-128"/>
              </a:rPr>
              <a:t>hospitalisation</a:t>
            </a:r>
            <a:endParaRPr lang="fr-FR" altLang="fr-FR" sz="1400" smtClean="0"/>
          </a:p>
        </p:txBody>
      </p:sp>
      <p:sp>
        <p:nvSpPr>
          <p:cNvPr id="6149" name="Text Box 5"/>
          <p:cNvSpPr txBox="1">
            <a:spLocks noChangeArrowheads="1"/>
          </p:cNvSpPr>
          <p:nvPr/>
        </p:nvSpPr>
        <p:spPr bwMode="auto">
          <a:xfrm>
            <a:off x="4427538" y="1484313"/>
            <a:ext cx="4716462"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Tx/>
              <a:buChar char="•"/>
              <a:defRPr/>
            </a:pPr>
            <a:r>
              <a:rPr lang="fr-FR" sz="2000" dirty="0" smtClean="0"/>
              <a:t> constitue une barrière de sécurité</a:t>
            </a:r>
          </a:p>
          <a:p>
            <a:pPr>
              <a:defRPr/>
            </a:pPr>
            <a:r>
              <a:rPr lang="fr-FR" sz="2000" dirty="0" smtClean="0"/>
              <a:t> </a:t>
            </a:r>
          </a:p>
          <a:p>
            <a:pPr>
              <a:buFontTx/>
              <a:buChar char="•"/>
              <a:defRPr/>
            </a:pPr>
            <a:r>
              <a:rPr lang="fr-FR" sz="2000" dirty="0" smtClean="0"/>
              <a:t> est un facteur de qualité de la prise en charge du patient </a:t>
            </a:r>
          </a:p>
          <a:p>
            <a:pPr>
              <a:defRPr/>
            </a:pPr>
            <a:endParaRPr lang="fr-FR" sz="2000" dirty="0" smtClean="0"/>
          </a:p>
          <a:p>
            <a:pPr>
              <a:buFontTx/>
              <a:buChar char="•"/>
              <a:defRPr/>
            </a:pPr>
            <a:r>
              <a:rPr lang="fr-FR" sz="2000" dirty="0" smtClean="0"/>
              <a:t> est un facteur de santé et de bien-être au travail pour les professionnels</a:t>
            </a:r>
          </a:p>
          <a:p>
            <a:pPr>
              <a:buFontTx/>
              <a:buChar char="•"/>
              <a:defRPr/>
            </a:pPr>
            <a:endParaRPr lang="fr-FR" sz="2000" dirty="0" smtClean="0"/>
          </a:p>
          <a:p>
            <a:pPr>
              <a:buFontTx/>
              <a:buChar char="•"/>
              <a:defRPr/>
            </a:pPr>
            <a:r>
              <a:rPr lang="fr-FR" sz="2000" dirty="0" smtClean="0"/>
              <a:t> est un moyen de répondre de manière collaborative et interdisciplinaire aux besoins du patient</a:t>
            </a:r>
          </a:p>
        </p:txBody>
      </p:sp>
      <p:sp>
        <p:nvSpPr>
          <p:cNvPr id="27654" name="Rectangle 7"/>
          <p:cNvSpPr>
            <a:spLocks noChangeArrowheads="1"/>
          </p:cNvSpPr>
          <p:nvPr/>
        </p:nvSpPr>
        <p:spPr bwMode="auto">
          <a:xfrm>
            <a:off x="250825" y="2190750"/>
            <a:ext cx="4176713" cy="1001713"/>
          </a:xfrm>
          <a:prstGeom prst="rect">
            <a:avLst/>
          </a:prstGeom>
          <a:solidFill>
            <a:srgbClr val="CCFF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Blip>
                <a:blip r:embed="rId3"/>
              </a:buBlip>
              <a:defRPr sz="2800">
                <a:solidFill>
                  <a:srgbClr val="FF6600"/>
                </a:solidFill>
                <a:latin typeface="Arial" charset="0"/>
              </a:defRPr>
            </a:lvl1pPr>
            <a:lvl2pPr marL="742950" indent="-285750" eaLnBrk="0" hangingPunct="0">
              <a:spcBef>
                <a:spcPct val="20000"/>
              </a:spcBef>
              <a:buBlip>
                <a:blip r:embed="rId4"/>
              </a:buBlip>
              <a:defRPr sz="2400">
                <a:solidFill>
                  <a:srgbClr val="003E88"/>
                </a:solidFill>
                <a:latin typeface="Arial"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Font typeface="Arial" charset="0"/>
              <a:buChar char="–"/>
              <a:defRPr>
                <a:solidFill>
                  <a:srgbClr val="003E88"/>
                </a:solidFill>
                <a:latin typeface="Arial" charset="0"/>
              </a:defRPr>
            </a:lvl4pPr>
            <a:lvl5pPr marL="2057400" indent="-228600" eaLnBrk="0" hangingPunct="0">
              <a:spcBef>
                <a:spcPct val="20000"/>
              </a:spcBef>
              <a:buChar char="•"/>
              <a:defRPr sz="1600">
                <a:solidFill>
                  <a:srgbClr val="333333"/>
                </a:solidFill>
                <a:latin typeface="Arial" charset="0"/>
              </a:defRPr>
            </a:lvl5pPr>
            <a:lvl6pPr marL="2514600" indent="-228600" eaLnBrk="0" fontAlgn="base" hangingPunct="0">
              <a:spcBef>
                <a:spcPct val="20000"/>
              </a:spcBef>
              <a:spcAft>
                <a:spcPct val="0"/>
              </a:spcAft>
              <a:buChar char="•"/>
              <a:defRPr sz="1600">
                <a:solidFill>
                  <a:srgbClr val="333333"/>
                </a:solidFill>
                <a:latin typeface="Arial" charset="0"/>
              </a:defRPr>
            </a:lvl6pPr>
            <a:lvl7pPr marL="2971800" indent="-228600" eaLnBrk="0" fontAlgn="base" hangingPunct="0">
              <a:spcBef>
                <a:spcPct val="20000"/>
              </a:spcBef>
              <a:spcAft>
                <a:spcPct val="0"/>
              </a:spcAft>
              <a:buChar char="•"/>
              <a:defRPr sz="1600">
                <a:solidFill>
                  <a:srgbClr val="333333"/>
                </a:solidFill>
                <a:latin typeface="Arial" charset="0"/>
              </a:defRPr>
            </a:lvl7pPr>
            <a:lvl8pPr marL="3429000" indent="-228600" eaLnBrk="0" fontAlgn="base" hangingPunct="0">
              <a:spcBef>
                <a:spcPct val="20000"/>
              </a:spcBef>
              <a:spcAft>
                <a:spcPct val="0"/>
              </a:spcAft>
              <a:buChar char="•"/>
              <a:defRPr sz="1600">
                <a:solidFill>
                  <a:srgbClr val="333333"/>
                </a:solidFill>
                <a:latin typeface="Arial" charset="0"/>
              </a:defRPr>
            </a:lvl8pPr>
            <a:lvl9pPr marL="3886200" indent="-228600" eaLnBrk="0" fontAlgn="base" hangingPunct="0">
              <a:spcBef>
                <a:spcPct val="20000"/>
              </a:spcBef>
              <a:spcAft>
                <a:spcPct val="0"/>
              </a:spcAft>
              <a:buChar char="•"/>
              <a:defRPr sz="1600">
                <a:solidFill>
                  <a:srgbClr val="333333"/>
                </a:solidFill>
                <a:latin typeface="Arial" charset="0"/>
              </a:defRPr>
            </a:lvl9pPr>
          </a:lstStyle>
          <a:p>
            <a:pPr eaLnBrk="1" hangingPunct="1">
              <a:buFontTx/>
              <a:buNone/>
            </a:pPr>
            <a:r>
              <a:rPr lang="fr-FR" altLang="fr-FR" sz="1800" b="1">
                <a:solidFill>
                  <a:srgbClr val="004890"/>
                </a:solidFill>
                <a:sym typeface="Wingdings" pitchFamily="2" charset="2"/>
              </a:rPr>
              <a:t></a:t>
            </a:r>
            <a:r>
              <a:rPr lang="fr-FR" altLang="fr-FR" sz="1400" b="1">
                <a:solidFill>
                  <a:srgbClr val="004890"/>
                </a:solidFill>
              </a:rPr>
              <a:t>Près de 70% des événements sentinelles analysés par la Joint Commission font apparaître comme cause racine un problème de communication</a:t>
            </a:r>
          </a:p>
        </p:txBody>
      </p:sp>
      <p:sp>
        <p:nvSpPr>
          <p:cNvPr id="27655" name="Rectangle 8"/>
          <p:cNvSpPr>
            <a:spLocks noChangeArrowheads="1"/>
          </p:cNvSpPr>
          <p:nvPr/>
        </p:nvSpPr>
        <p:spPr bwMode="auto">
          <a:xfrm>
            <a:off x="250825" y="3249613"/>
            <a:ext cx="4176713" cy="1619250"/>
          </a:xfrm>
          <a:prstGeom prst="rect">
            <a:avLst/>
          </a:prstGeom>
          <a:solidFill>
            <a:srgbClr val="CCFFCC"/>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Blip>
                <a:blip r:embed="rId3"/>
              </a:buBlip>
              <a:defRPr sz="2800">
                <a:solidFill>
                  <a:srgbClr val="FF6600"/>
                </a:solidFill>
                <a:latin typeface="Arial" charset="0"/>
              </a:defRPr>
            </a:lvl1pPr>
            <a:lvl2pPr marL="742950" indent="-285750" eaLnBrk="0" hangingPunct="0">
              <a:spcBef>
                <a:spcPct val="20000"/>
              </a:spcBef>
              <a:buBlip>
                <a:blip r:embed="rId4"/>
              </a:buBlip>
              <a:defRPr sz="2400">
                <a:solidFill>
                  <a:srgbClr val="003E88"/>
                </a:solidFill>
                <a:latin typeface="Arial"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Font typeface="Arial" charset="0"/>
              <a:buChar char="–"/>
              <a:defRPr>
                <a:solidFill>
                  <a:srgbClr val="003E88"/>
                </a:solidFill>
                <a:latin typeface="Arial" charset="0"/>
              </a:defRPr>
            </a:lvl4pPr>
            <a:lvl5pPr marL="2057400" indent="-228600" eaLnBrk="0" hangingPunct="0">
              <a:spcBef>
                <a:spcPct val="20000"/>
              </a:spcBef>
              <a:buChar char="•"/>
              <a:defRPr sz="1600">
                <a:solidFill>
                  <a:srgbClr val="333333"/>
                </a:solidFill>
                <a:latin typeface="Arial" charset="0"/>
              </a:defRPr>
            </a:lvl5pPr>
            <a:lvl6pPr marL="2514600" indent="-228600" eaLnBrk="0" fontAlgn="base" hangingPunct="0">
              <a:spcBef>
                <a:spcPct val="20000"/>
              </a:spcBef>
              <a:spcAft>
                <a:spcPct val="0"/>
              </a:spcAft>
              <a:buChar char="•"/>
              <a:defRPr sz="1600">
                <a:solidFill>
                  <a:srgbClr val="333333"/>
                </a:solidFill>
                <a:latin typeface="Arial" charset="0"/>
              </a:defRPr>
            </a:lvl6pPr>
            <a:lvl7pPr marL="2971800" indent="-228600" eaLnBrk="0" fontAlgn="base" hangingPunct="0">
              <a:spcBef>
                <a:spcPct val="20000"/>
              </a:spcBef>
              <a:spcAft>
                <a:spcPct val="0"/>
              </a:spcAft>
              <a:buChar char="•"/>
              <a:defRPr sz="1600">
                <a:solidFill>
                  <a:srgbClr val="333333"/>
                </a:solidFill>
                <a:latin typeface="Arial" charset="0"/>
              </a:defRPr>
            </a:lvl7pPr>
            <a:lvl8pPr marL="3429000" indent="-228600" eaLnBrk="0" fontAlgn="base" hangingPunct="0">
              <a:spcBef>
                <a:spcPct val="20000"/>
              </a:spcBef>
              <a:spcAft>
                <a:spcPct val="0"/>
              </a:spcAft>
              <a:buChar char="•"/>
              <a:defRPr sz="1600">
                <a:solidFill>
                  <a:srgbClr val="333333"/>
                </a:solidFill>
                <a:latin typeface="Arial" charset="0"/>
              </a:defRPr>
            </a:lvl8pPr>
            <a:lvl9pPr marL="3886200" indent="-228600" eaLnBrk="0" fontAlgn="base" hangingPunct="0">
              <a:spcBef>
                <a:spcPct val="20000"/>
              </a:spcBef>
              <a:spcAft>
                <a:spcPct val="0"/>
              </a:spcAft>
              <a:buChar char="•"/>
              <a:defRPr sz="1600">
                <a:solidFill>
                  <a:srgbClr val="333333"/>
                </a:solidFill>
                <a:latin typeface="Arial" charset="0"/>
              </a:defRPr>
            </a:lvl9pPr>
          </a:lstStyle>
          <a:p>
            <a:pPr eaLnBrk="1" hangingPunct="1">
              <a:buFontTx/>
              <a:buNone/>
            </a:pPr>
            <a:r>
              <a:rPr lang="fr-FR" altLang="fr-FR" sz="1800" b="1">
                <a:solidFill>
                  <a:srgbClr val="004890"/>
                </a:solidFill>
                <a:sym typeface="Wingdings" pitchFamily="2" charset="2"/>
              </a:rPr>
              <a:t></a:t>
            </a:r>
            <a:r>
              <a:rPr lang="fr-FR" altLang="fr-FR" sz="1400" b="1">
                <a:solidFill>
                  <a:srgbClr val="004890"/>
                </a:solidFill>
                <a:sym typeface="Wingdings" pitchFamily="2" charset="2"/>
              </a:rPr>
              <a:t>Le travail d</a:t>
            </a:r>
            <a:r>
              <a:rPr lang="ja-JP" altLang="fr-FR" sz="1400" b="1">
                <a:solidFill>
                  <a:srgbClr val="004890"/>
                </a:solidFill>
                <a:ea typeface="ＭＳ Ｐゴシック" pitchFamily="34" charset="-128"/>
                <a:sym typeface="Wingdings" pitchFamily="2" charset="2"/>
              </a:rPr>
              <a:t>’</a:t>
            </a:r>
            <a:r>
              <a:rPr lang="fr-FR" altLang="ja-JP" sz="1400" b="1">
                <a:solidFill>
                  <a:srgbClr val="004890"/>
                </a:solidFill>
                <a:ea typeface="ＭＳ Ｐゴシック" pitchFamily="34" charset="-128"/>
                <a:sym typeface="Wingdings" pitchFamily="2" charset="2"/>
              </a:rPr>
              <a:t>équipe  sécurise la PEC du patient et améliore la culture sécurité</a:t>
            </a:r>
          </a:p>
          <a:p>
            <a:pPr eaLnBrk="1" hangingPunct="1">
              <a:buFontTx/>
              <a:buNone/>
            </a:pPr>
            <a:r>
              <a:rPr lang="fr-FR" altLang="fr-FR" sz="1100">
                <a:solidFill>
                  <a:schemeClr val="tx1"/>
                </a:solidFill>
                <a:sym typeface="Wingdings" pitchFamily="2" charset="2"/>
              </a:rPr>
              <a:t>- 27% reduction in nurse turnover (Dimeglio, 2005)</a:t>
            </a:r>
          </a:p>
          <a:p>
            <a:pPr eaLnBrk="1" hangingPunct="1">
              <a:buFontTx/>
              <a:buNone/>
            </a:pPr>
            <a:r>
              <a:rPr lang="fr-FR" altLang="fr-FR" sz="1100">
                <a:solidFill>
                  <a:schemeClr val="tx1"/>
                </a:solidFill>
                <a:sym typeface="Wingdings" pitchFamily="2" charset="2"/>
              </a:rPr>
              <a:t>- 31% to 4% decrease in clinical error (Morey, 2002)</a:t>
            </a:r>
          </a:p>
          <a:p>
            <a:pPr eaLnBrk="1" hangingPunct="1">
              <a:buFontTx/>
              <a:buNone/>
            </a:pPr>
            <a:r>
              <a:rPr lang="fr-FR" altLang="fr-FR" sz="1100">
                <a:solidFill>
                  <a:schemeClr val="tx1"/>
                </a:solidFill>
              </a:rPr>
              <a:t>- Le score moyen pour les 12 domaines de la culture sécurité  a augmenté de 9% des réponses positives après la formation (</a:t>
            </a:r>
            <a:r>
              <a:rPr lang="en-US" altLang="fr-FR" sz="1100">
                <a:solidFill>
                  <a:schemeClr val="tx1"/>
                </a:solidFill>
              </a:rPr>
              <a:t>Jones F, 2013)</a:t>
            </a:r>
          </a:p>
          <a:p>
            <a:pPr eaLnBrk="1" hangingPunct="1">
              <a:buFontTx/>
              <a:buChar char="-"/>
            </a:pPr>
            <a:endParaRPr lang="fr-FR" altLang="fr-FR" sz="1100" b="1">
              <a:solidFill>
                <a:srgbClr val="004890"/>
              </a:solidFill>
              <a:sym typeface="Wingdings" pitchFamily="2" charset="2"/>
            </a:endParaRPr>
          </a:p>
          <a:p>
            <a:pPr eaLnBrk="1" hangingPunct="1">
              <a:buFontTx/>
              <a:buNone/>
            </a:pPr>
            <a:endParaRPr lang="fr-FR" altLang="fr-FR" sz="1400" b="1">
              <a:solidFill>
                <a:srgbClr val="004890"/>
              </a:solidFill>
              <a:sym typeface="Wingdings" pitchFamily="2" charset="2"/>
            </a:endParaRPr>
          </a:p>
        </p:txBody>
      </p:sp>
      <p:sp>
        <p:nvSpPr>
          <p:cNvPr id="27656" name="Rectangle 10"/>
          <p:cNvSpPr>
            <a:spLocks noChangeArrowheads="1"/>
          </p:cNvSpPr>
          <p:nvPr/>
        </p:nvSpPr>
        <p:spPr bwMode="auto">
          <a:xfrm>
            <a:off x="219075" y="4940300"/>
            <a:ext cx="4176713" cy="936625"/>
          </a:xfrm>
          <a:prstGeom prst="rect">
            <a:avLst/>
          </a:prstGeom>
          <a:solidFill>
            <a:srgbClr val="CCFFCC"/>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Blip>
                <a:blip r:embed="rId3"/>
              </a:buBlip>
              <a:defRPr sz="2800">
                <a:solidFill>
                  <a:srgbClr val="FF6600"/>
                </a:solidFill>
                <a:latin typeface="Arial" charset="0"/>
              </a:defRPr>
            </a:lvl1pPr>
            <a:lvl2pPr marL="742950" indent="-285750" eaLnBrk="0" hangingPunct="0">
              <a:spcBef>
                <a:spcPct val="20000"/>
              </a:spcBef>
              <a:buBlip>
                <a:blip r:embed="rId4"/>
              </a:buBlip>
              <a:defRPr sz="2400">
                <a:solidFill>
                  <a:srgbClr val="003E88"/>
                </a:solidFill>
                <a:latin typeface="Arial"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Font typeface="Arial" charset="0"/>
              <a:buChar char="–"/>
              <a:defRPr>
                <a:solidFill>
                  <a:srgbClr val="003E88"/>
                </a:solidFill>
                <a:latin typeface="Arial" charset="0"/>
              </a:defRPr>
            </a:lvl4pPr>
            <a:lvl5pPr marL="2057400" indent="-228600" eaLnBrk="0" hangingPunct="0">
              <a:spcBef>
                <a:spcPct val="20000"/>
              </a:spcBef>
              <a:buChar char="•"/>
              <a:defRPr sz="1600">
                <a:solidFill>
                  <a:srgbClr val="333333"/>
                </a:solidFill>
                <a:latin typeface="Arial" charset="0"/>
              </a:defRPr>
            </a:lvl5pPr>
            <a:lvl6pPr marL="2514600" indent="-228600" eaLnBrk="0" fontAlgn="base" hangingPunct="0">
              <a:spcBef>
                <a:spcPct val="20000"/>
              </a:spcBef>
              <a:spcAft>
                <a:spcPct val="0"/>
              </a:spcAft>
              <a:buChar char="•"/>
              <a:defRPr sz="1600">
                <a:solidFill>
                  <a:srgbClr val="333333"/>
                </a:solidFill>
                <a:latin typeface="Arial" charset="0"/>
              </a:defRPr>
            </a:lvl6pPr>
            <a:lvl7pPr marL="2971800" indent="-228600" eaLnBrk="0" fontAlgn="base" hangingPunct="0">
              <a:spcBef>
                <a:spcPct val="20000"/>
              </a:spcBef>
              <a:spcAft>
                <a:spcPct val="0"/>
              </a:spcAft>
              <a:buChar char="•"/>
              <a:defRPr sz="1600">
                <a:solidFill>
                  <a:srgbClr val="333333"/>
                </a:solidFill>
                <a:latin typeface="Arial" charset="0"/>
              </a:defRPr>
            </a:lvl7pPr>
            <a:lvl8pPr marL="3429000" indent="-228600" eaLnBrk="0" fontAlgn="base" hangingPunct="0">
              <a:spcBef>
                <a:spcPct val="20000"/>
              </a:spcBef>
              <a:spcAft>
                <a:spcPct val="0"/>
              </a:spcAft>
              <a:buChar char="•"/>
              <a:defRPr sz="1600">
                <a:solidFill>
                  <a:srgbClr val="333333"/>
                </a:solidFill>
                <a:latin typeface="Arial" charset="0"/>
              </a:defRPr>
            </a:lvl8pPr>
            <a:lvl9pPr marL="3886200" indent="-228600" eaLnBrk="0" fontAlgn="base" hangingPunct="0">
              <a:spcBef>
                <a:spcPct val="20000"/>
              </a:spcBef>
              <a:spcAft>
                <a:spcPct val="0"/>
              </a:spcAft>
              <a:buChar char="•"/>
              <a:defRPr sz="1600">
                <a:solidFill>
                  <a:srgbClr val="333333"/>
                </a:solidFill>
                <a:latin typeface="Arial" charset="0"/>
              </a:defRPr>
            </a:lvl9pPr>
          </a:lstStyle>
          <a:p>
            <a:pPr eaLnBrk="1" hangingPunct="1">
              <a:buFontTx/>
              <a:buNone/>
            </a:pPr>
            <a:r>
              <a:rPr lang="fr-FR" altLang="fr-FR" sz="1800" b="1">
                <a:solidFill>
                  <a:srgbClr val="004890"/>
                </a:solidFill>
                <a:sym typeface="Wingdings" pitchFamily="2" charset="2"/>
              </a:rPr>
              <a:t></a:t>
            </a:r>
            <a:r>
              <a:rPr lang="fr-FR" altLang="fr-FR" sz="1400" b="1">
                <a:solidFill>
                  <a:srgbClr val="004890"/>
                </a:solidFill>
                <a:sym typeface="Wingdings" pitchFamily="2" charset="2"/>
              </a:rPr>
              <a:t>La participation a un programme de team training dans un bloc op diminue de 18 % la mortalité  après 2 ans d</a:t>
            </a:r>
            <a:r>
              <a:rPr lang="ja-JP" altLang="fr-FR" sz="1400" b="1">
                <a:solidFill>
                  <a:srgbClr val="004890"/>
                </a:solidFill>
                <a:ea typeface="ＭＳ Ｐゴシック" pitchFamily="34" charset="-128"/>
                <a:sym typeface="Wingdings" pitchFamily="2" charset="2"/>
              </a:rPr>
              <a:t>’</a:t>
            </a:r>
            <a:r>
              <a:rPr lang="fr-FR" altLang="ja-JP" sz="1400" b="1">
                <a:solidFill>
                  <a:srgbClr val="004890"/>
                </a:solidFill>
                <a:ea typeface="ＭＳ Ｐゴシック" pitchFamily="34" charset="-128"/>
                <a:sym typeface="Wingdings" pitchFamily="2" charset="2"/>
              </a:rPr>
              <a:t>efforts (Hôpitaux des Vétérans)</a:t>
            </a:r>
          </a:p>
          <a:p>
            <a:pPr eaLnBrk="1" hangingPunct="1">
              <a:buFontTx/>
              <a:buNone/>
            </a:pPr>
            <a:endParaRPr lang="fr-FR" altLang="fr-FR" sz="1400" b="1">
              <a:solidFill>
                <a:srgbClr val="004890"/>
              </a:solidFill>
              <a:sym typeface="Wingdings" pitchFamily="2" charset="2"/>
            </a:endParaRPr>
          </a:p>
        </p:txBody>
      </p:sp>
      <p:sp>
        <p:nvSpPr>
          <p:cNvPr id="2" name="Espace réservé du pied de page 1"/>
          <p:cNvSpPr>
            <a:spLocks noGrp="1"/>
          </p:cNvSpPr>
          <p:nvPr>
            <p:ph type="ftr" sz="quarter" idx="11"/>
          </p:nvPr>
        </p:nvSpPr>
        <p:spPr>
          <a:xfrm>
            <a:off x="2819400" y="6477000"/>
            <a:ext cx="4128864" cy="457200"/>
          </a:xfrm>
        </p:spPr>
        <p:txBody>
          <a:bodyPr/>
          <a:lstStyle/>
          <a:p>
            <a:pPr>
              <a:defRPr/>
            </a:pPr>
            <a:r>
              <a:rPr lang="fr-FR" smtClean="0"/>
              <a:t>DIAPORAMA POUR LES EQUIPES - Mai 2018</a:t>
            </a:r>
            <a:endParaRPr lang="fr-FR" dirty="0"/>
          </a:p>
        </p:txBody>
      </p:sp>
    </p:spTree>
    <p:extLst>
      <p:ext uri="{BB962C8B-B14F-4D97-AF65-F5344CB8AC3E}">
        <p14:creationId xmlns:p14="http://schemas.microsoft.com/office/powerpoint/2010/main" val="1675462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652">
                                            <p:bg/>
                                          </p:spTgt>
                                        </p:tgtEl>
                                        <p:attrNameLst>
                                          <p:attrName>style.visibility</p:attrName>
                                        </p:attrNameLst>
                                      </p:cBhvr>
                                      <p:to>
                                        <p:strVal val="visible"/>
                                      </p:to>
                                    </p:set>
                                    <p:animEffect transition="in" filter="wipe(down)">
                                      <p:cBhvr>
                                        <p:cTn id="7" dur="1000"/>
                                        <p:tgtEl>
                                          <p:spTgt spid="27652">
                                            <p:bg/>
                                          </p:spTgt>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652">
                                            <p:txEl>
                                              <p:pRg st="0" end="0"/>
                                            </p:txEl>
                                          </p:spTgt>
                                        </p:tgtEl>
                                        <p:attrNameLst>
                                          <p:attrName>style.visibility</p:attrName>
                                        </p:attrNameLst>
                                      </p:cBhvr>
                                      <p:to>
                                        <p:strVal val="visible"/>
                                      </p:to>
                                    </p:set>
                                    <p:animEffect transition="in" filter="wipe(down)">
                                      <p:cBhvr>
                                        <p:cTn id="11" dur="1000"/>
                                        <p:tgtEl>
                                          <p:spTgt spid="27652">
                                            <p:txEl>
                                              <p:pRg st="0" end="0"/>
                                            </p:txEl>
                                          </p:spTgt>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wipe(down)">
                                      <p:cBhvr>
                                        <p:cTn id="15" dur="1000"/>
                                        <p:tgtEl>
                                          <p:spTgt spid="27654"/>
                                        </p:tgtEl>
                                      </p:cBhvr>
                                    </p:animEffect>
                                  </p:childTnLst>
                                </p:cTn>
                              </p:par>
                            </p:childTnLst>
                          </p:cTn>
                        </p:par>
                        <p:par>
                          <p:cTn id="16" fill="hold" nodeType="afterGroup">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27655"/>
                                        </p:tgtEl>
                                        <p:attrNameLst>
                                          <p:attrName>style.visibility</p:attrName>
                                        </p:attrNameLst>
                                      </p:cBhvr>
                                      <p:to>
                                        <p:strVal val="visible"/>
                                      </p:to>
                                    </p:set>
                                    <p:animEffect transition="in" filter="wipe(down)">
                                      <p:cBhvr>
                                        <p:cTn id="19" dur="1250"/>
                                        <p:tgtEl>
                                          <p:spTgt spid="27655"/>
                                        </p:tgtEl>
                                      </p:cBhvr>
                                    </p:animEffect>
                                  </p:childTnLst>
                                </p:cTn>
                              </p:par>
                            </p:childTnLst>
                          </p:cTn>
                        </p:par>
                        <p:par>
                          <p:cTn id="20" fill="hold" nodeType="afterGroup">
                            <p:stCondLst>
                              <p:cond delay="4750"/>
                            </p:stCondLst>
                            <p:childTnLst>
                              <p:par>
                                <p:cTn id="21" presetID="22" presetClass="entr" presetSubtype="4" fill="hold" grpId="0" nodeType="afterEffect">
                                  <p:stCondLst>
                                    <p:cond delay="1500"/>
                                  </p:stCondLst>
                                  <p:childTnLst>
                                    <p:set>
                                      <p:cBhvr>
                                        <p:cTn id="22" dur="1" fill="hold">
                                          <p:stCondLst>
                                            <p:cond delay="0"/>
                                          </p:stCondLst>
                                        </p:cTn>
                                        <p:tgtEl>
                                          <p:spTgt spid="27656"/>
                                        </p:tgtEl>
                                        <p:attrNameLst>
                                          <p:attrName>style.visibility</p:attrName>
                                        </p:attrNameLst>
                                      </p:cBhvr>
                                      <p:to>
                                        <p:strVal val="visible"/>
                                      </p:to>
                                    </p:set>
                                    <p:animEffect transition="in" filter="wipe(down)">
                                      <p:cBhvr>
                                        <p:cTn id="23" dur="1500"/>
                                        <p:tgtEl>
                                          <p:spTgt spid="27656"/>
                                        </p:tgtEl>
                                      </p:cBhvr>
                                    </p:animEffect>
                                  </p:childTnLst>
                                </p:cTn>
                              </p:par>
                            </p:childTnLst>
                          </p:cTn>
                        </p:par>
                        <p:par>
                          <p:cTn id="24" fill="hold" nodeType="afterGroup">
                            <p:stCondLst>
                              <p:cond delay="7750"/>
                            </p:stCondLst>
                            <p:childTnLst>
                              <p:par>
                                <p:cTn id="25" presetID="22" presetClass="entr" presetSubtype="4" fill="hold" grpId="0" nodeType="afterEffect">
                                  <p:stCondLst>
                                    <p:cond delay="300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175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nimBg="1"/>
      <p:bldP spid="6149" grpId="0"/>
      <p:bldP spid="27654" grpId="0" animBg="1"/>
      <p:bldP spid="27655" grpId="0" animBg="1"/>
      <p:bldP spid="276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Conduite du projet pacte (2)</a:t>
            </a:r>
            <a:endParaRPr lang="fr-FR" dirty="0"/>
          </a:p>
        </p:txBody>
      </p:sp>
      <p:sp>
        <p:nvSpPr>
          <p:cNvPr id="4" name="Espace réservé du numéro de diapositive 3"/>
          <p:cNvSpPr>
            <a:spLocks noGrp="1"/>
          </p:cNvSpPr>
          <p:nvPr>
            <p:ph type="sldNum" sz="quarter" idx="10"/>
          </p:nvPr>
        </p:nvSpPr>
        <p:spPr/>
        <p:txBody>
          <a:bodyPr/>
          <a:lstStyle/>
          <a:p>
            <a:pPr>
              <a:defRPr/>
            </a:pPr>
            <a:fld id="{7AAF10A9-A5B2-496D-952E-013423EAC7A7}" type="slidenum">
              <a:rPr lang="fr-FR" smtClean="0"/>
              <a:pPr>
                <a:defRPr/>
              </a:pPr>
              <a:t>30</a:t>
            </a:fld>
            <a:endParaRPr lang="fr-FR"/>
          </a:p>
        </p:txBody>
      </p:sp>
      <p:sp>
        <p:nvSpPr>
          <p:cNvPr id="5" name="Espace réservé du pied de page 4"/>
          <p:cNvSpPr>
            <a:spLocks noGrp="1"/>
          </p:cNvSpPr>
          <p:nvPr>
            <p:ph type="ftr" sz="quarter" idx="11"/>
          </p:nvPr>
        </p:nvSpPr>
        <p:spPr/>
        <p:txBody>
          <a:bodyPr/>
          <a:lstStyle/>
          <a:p>
            <a:pPr>
              <a:defRPr/>
            </a:pPr>
            <a:r>
              <a:rPr lang="fr-FR" smtClean="0"/>
              <a:t>DIAPORAMA POUR LES EQUIPES - Mai 2018</a:t>
            </a:r>
            <a:endParaRPr lang="fr-FR"/>
          </a:p>
        </p:txBody>
      </p:sp>
      <p:sp>
        <p:nvSpPr>
          <p:cNvPr id="6" name="Rectangle 5"/>
          <p:cNvSpPr/>
          <p:nvPr/>
        </p:nvSpPr>
        <p:spPr>
          <a:xfrm>
            <a:off x="467544" y="1340768"/>
            <a:ext cx="8676456" cy="2031325"/>
          </a:xfrm>
          <a:prstGeom prst="rect">
            <a:avLst/>
          </a:prstGeom>
        </p:spPr>
        <p:txBody>
          <a:bodyPr wrap="square">
            <a:spAutoFit/>
          </a:bodyPr>
          <a:lstStyle/>
          <a:p>
            <a:r>
              <a:rPr lang="fr-FR" sz="1800" b="1" dirty="0" smtClean="0"/>
              <a:t>Vous êtes une </a:t>
            </a:r>
            <a:r>
              <a:rPr lang="fr-FR" sz="1800" b="1" dirty="0"/>
              <a:t>équipe volontaire</a:t>
            </a:r>
            <a:r>
              <a:rPr lang="fr-FR" sz="1800" dirty="0"/>
              <a:t> </a:t>
            </a:r>
            <a:endParaRPr lang="fr-FR" sz="1800" dirty="0" smtClean="0"/>
          </a:p>
          <a:p>
            <a:endParaRPr lang="fr-FR" sz="1800" dirty="0">
              <a:sym typeface="Wingdings 2"/>
            </a:endParaRPr>
          </a:p>
          <a:p>
            <a:r>
              <a:rPr lang="fr-FR" sz="1800" dirty="0" smtClean="0">
                <a:sym typeface="Wingdings 2"/>
              </a:rPr>
              <a:t></a:t>
            </a:r>
            <a:r>
              <a:rPr lang="fr-FR" sz="1800" dirty="0" smtClean="0"/>
              <a:t>Vous ne souhaitez pas de prime abord une reconnaissance externe:</a:t>
            </a:r>
          </a:p>
          <a:p>
            <a:r>
              <a:rPr lang="fr-FR" sz="1800" dirty="0" smtClean="0"/>
              <a:t>Les outils sont disponibles sur le site internet de la HAS </a:t>
            </a:r>
          </a:p>
          <a:p>
            <a:endParaRPr lang="fr-FR" sz="1800" dirty="0">
              <a:effectLst/>
            </a:endParaRPr>
          </a:p>
          <a:p>
            <a:r>
              <a:rPr lang="fr-FR" sz="1800" b="1" dirty="0" smtClean="0">
                <a:solidFill>
                  <a:schemeClr val="accent2"/>
                </a:solidFill>
                <a:effectLst/>
              </a:rPr>
              <a:t>A tout moment vous pouvez changer d’avis et décider de vous inscrire sur la plateforme Pacte </a:t>
            </a:r>
            <a:endParaRPr lang="fr-FR" sz="1800" b="1" dirty="0">
              <a:solidFill>
                <a:schemeClr val="accent2"/>
              </a:solidFill>
              <a:effectLst/>
            </a:endParaRPr>
          </a:p>
        </p:txBody>
      </p:sp>
    </p:spTree>
    <p:extLst>
      <p:ext uri="{BB962C8B-B14F-4D97-AF65-F5344CB8AC3E}">
        <p14:creationId xmlns:p14="http://schemas.microsoft.com/office/powerpoint/2010/main" val="258931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L’équipe au centre- données de 		l’accréditation des médecins</a:t>
            </a:r>
            <a:endParaRPr lang="fr-FR" dirty="0" smtClean="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04" y="1388102"/>
            <a:ext cx="7385296" cy="477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4294967295"/>
          </p:nvPr>
        </p:nvSpPr>
        <p:spPr>
          <a:xfrm>
            <a:off x="7162800" y="6477000"/>
            <a:ext cx="1905000" cy="457200"/>
          </a:xfrm>
          <a:prstGeom prst="rect">
            <a:avLst/>
          </a:prstGeom>
        </p:spPr>
        <p:txBody>
          <a:bodyPr/>
          <a:lstStyle/>
          <a:p>
            <a:pPr>
              <a:defRPr/>
            </a:pPr>
            <a:fld id="{66B53567-54CC-4384-8FBF-5E1776AB4D44}" type="slidenum">
              <a:rPr lang="fr-FR" smtClean="0"/>
              <a:pPr>
                <a:defRPr/>
              </a:pPr>
              <a:t>4</a:t>
            </a:fld>
            <a:endParaRPr lang="fr-FR" dirty="0"/>
          </a:p>
        </p:txBody>
      </p:sp>
      <p:sp>
        <p:nvSpPr>
          <p:cNvPr id="4" name="Espace réservé du pied de page 3"/>
          <p:cNvSpPr>
            <a:spLocks noGrp="1"/>
          </p:cNvSpPr>
          <p:nvPr>
            <p:ph type="ftr" sz="quarter" idx="11"/>
          </p:nvPr>
        </p:nvSpPr>
        <p:spPr>
          <a:xfrm>
            <a:off x="2819400" y="6477000"/>
            <a:ext cx="3912840" cy="457200"/>
          </a:xfrm>
        </p:spPr>
        <p:txBody>
          <a:bodyPr/>
          <a:lstStyle/>
          <a:p>
            <a:pPr algn="r" eaLnBrk="0" hangingPunct="0"/>
            <a:r>
              <a:rPr lang="fr-FR" smtClean="0"/>
              <a:t>DIAPORAMA POUR LES EQUIPES - Mai 2018</a:t>
            </a:r>
            <a:endParaRPr lang="fr-FR" altLang="fr-FR" dirty="0"/>
          </a:p>
        </p:txBody>
      </p:sp>
    </p:spTree>
    <p:extLst>
      <p:ext uri="{BB962C8B-B14F-4D97-AF65-F5344CB8AC3E}">
        <p14:creationId xmlns:p14="http://schemas.microsoft.com/office/powerpoint/2010/main" val="749151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05866" y="289249"/>
            <a:ext cx="8820026" cy="681134"/>
          </a:xfrm>
        </p:spPr>
        <p:txBody>
          <a:bodyPr>
            <a:normAutofit/>
          </a:bodyPr>
          <a:lstStyle/>
          <a:p>
            <a:r>
              <a:rPr lang="fr-FR" altLang="fr-FR" dirty="0" smtClean="0"/>
              <a:t>L’EVOLUTION DE NOTRE SYSTEME</a:t>
            </a:r>
            <a:endParaRPr lang="fr-FR" altLang="fr-FR" dirty="0"/>
          </a:p>
        </p:txBody>
      </p:sp>
      <p:sp>
        <p:nvSpPr>
          <p:cNvPr id="9219" name="Espace réservé du contenu 2"/>
          <p:cNvSpPr>
            <a:spLocks noGrp="1"/>
          </p:cNvSpPr>
          <p:nvPr>
            <p:ph idx="1"/>
          </p:nvPr>
        </p:nvSpPr>
        <p:spPr>
          <a:xfrm>
            <a:off x="68908" y="1412776"/>
            <a:ext cx="8856984" cy="4525962"/>
          </a:xfrm>
        </p:spPr>
        <p:txBody>
          <a:bodyPr>
            <a:normAutofit fontScale="92500" lnSpcReduction="10000"/>
          </a:bodyPr>
          <a:lstStyle/>
          <a:p>
            <a:pPr marL="171450" lvl="1" indent="-171450"/>
            <a:r>
              <a:rPr lang="fr-FR" altLang="fr-FR" sz="2000" dirty="0" smtClean="0">
                <a:solidFill>
                  <a:srgbClr val="0070C0"/>
                </a:solidFill>
                <a:cs typeface="Arial" charset="0"/>
              </a:rPr>
              <a:t>Chacun </a:t>
            </a:r>
            <a:r>
              <a:rPr lang="fr-FR" altLang="fr-FR" sz="2000" dirty="0">
                <a:solidFill>
                  <a:srgbClr val="0070C0"/>
                </a:solidFill>
                <a:cs typeface="Arial" charset="0"/>
              </a:rPr>
              <a:t>porte une partie des savoirs qu’il faut </a:t>
            </a:r>
            <a:r>
              <a:rPr lang="fr-FR" altLang="fr-FR" sz="2000" dirty="0" smtClean="0">
                <a:solidFill>
                  <a:srgbClr val="0070C0"/>
                </a:solidFill>
                <a:cs typeface="Arial" charset="0"/>
              </a:rPr>
              <a:t>partager </a:t>
            </a:r>
            <a:r>
              <a:rPr lang="fr-FR" altLang="fr-FR" sz="2000" dirty="0" smtClean="0">
                <a:solidFill>
                  <a:srgbClr val="00B0F0"/>
                </a:solidFill>
                <a:cs typeface="Arial" charset="0"/>
              </a:rPr>
              <a:t>: </a:t>
            </a:r>
            <a:r>
              <a:rPr lang="fr-FR" altLang="fr-FR" sz="2000" dirty="0" smtClean="0">
                <a:solidFill>
                  <a:schemeClr val="tx1"/>
                </a:solidFill>
                <a:cs typeface="Arial" charset="0"/>
              </a:rPr>
              <a:t>Les </a:t>
            </a:r>
            <a:r>
              <a:rPr lang="fr-FR" altLang="fr-FR" sz="2000" dirty="0">
                <a:solidFill>
                  <a:schemeClr val="tx1"/>
                </a:solidFill>
                <a:cs typeface="Arial" charset="0"/>
              </a:rPr>
              <a:t>soins sont </a:t>
            </a:r>
            <a:r>
              <a:rPr lang="fr-FR" altLang="fr-FR" sz="2000" dirty="0">
                <a:solidFill>
                  <a:srgbClr val="0070C0"/>
                </a:solidFill>
                <a:cs typeface="Arial" charset="0"/>
              </a:rPr>
              <a:t>plus spécialisés</a:t>
            </a:r>
            <a:r>
              <a:rPr lang="fr-FR" altLang="fr-FR" sz="2000" dirty="0">
                <a:solidFill>
                  <a:schemeClr val="tx1"/>
                </a:solidFill>
                <a:cs typeface="Arial" charset="0"/>
              </a:rPr>
              <a:t>, plus </a:t>
            </a:r>
            <a:r>
              <a:rPr lang="fr-FR" altLang="fr-FR" sz="2000" dirty="0">
                <a:solidFill>
                  <a:srgbClr val="0070C0"/>
                </a:solidFill>
                <a:cs typeface="Arial" charset="0"/>
              </a:rPr>
              <a:t>fragmentés</a:t>
            </a:r>
            <a:r>
              <a:rPr lang="fr-FR" altLang="fr-FR" sz="2000" dirty="0">
                <a:solidFill>
                  <a:schemeClr val="tx1"/>
                </a:solidFill>
                <a:cs typeface="Arial" charset="0"/>
              </a:rPr>
              <a:t> et nécessitent plus de </a:t>
            </a:r>
            <a:r>
              <a:rPr lang="fr-FR" altLang="fr-FR" sz="2000" dirty="0" smtClean="0">
                <a:solidFill>
                  <a:schemeClr val="tx1"/>
                </a:solidFill>
                <a:cs typeface="Arial" charset="0"/>
              </a:rPr>
              <a:t>coordination </a:t>
            </a:r>
            <a:endParaRPr lang="fr-FR" altLang="fr-FR" sz="2000" dirty="0">
              <a:solidFill>
                <a:srgbClr val="00B0F0"/>
              </a:solidFill>
              <a:cs typeface="Arial" charset="0"/>
            </a:endParaRPr>
          </a:p>
          <a:p>
            <a:pPr marL="171450" lvl="1" indent="-171450"/>
            <a:endParaRPr lang="fr-FR" altLang="fr-FR" sz="2000" dirty="0" smtClean="0">
              <a:solidFill>
                <a:schemeClr val="tx1"/>
              </a:solidFill>
              <a:cs typeface="Arial" charset="0"/>
            </a:endParaRPr>
          </a:p>
          <a:p>
            <a:pPr marL="171450" lvl="1" indent="-171450"/>
            <a:r>
              <a:rPr lang="fr-FR" altLang="fr-FR" sz="2000" dirty="0">
                <a:solidFill>
                  <a:srgbClr val="0070C0"/>
                </a:solidFill>
                <a:cs typeface="Arial" charset="0"/>
              </a:rPr>
              <a:t>Organisations tendues: </a:t>
            </a:r>
            <a:endParaRPr lang="fr-FR" altLang="fr-FR" sz="2000" dirty="0" smtClean="0">
              <a:solidFill>
                <a:srgbClr val="0070C0"/>
              </a:solidFill>
              <a:cs typeface="Arial" charset="0"/>
            </a:endParaRPr>
          </a:p>
          <a:p>
            <a:pPr marL="566737" lvl="3" indent="0">
              <a:buNone/>
            </a:pPr>
            <a:r>
              <a:rPr lang="fr-FR" altLang="fr-FR" dirty="0" smtClean="0">
                <a:solidFill>
                  <a:schemeClr val="tx1"/>
                </a:solidFill>
                <a:cs typeface="Arial" charset="0"/>
                <a:sym typeface="Wingdings"/>
              </a:rPr>
              <a:t></a:t>
            </a:r>
            <a:r>
              <a:rPr lang="fr-FR" altLang="fr-FR" dirty="0"/>
              <a:t>La technicité a tellement évolué qu’elle permet d’inclure des patients qu’on ne soignait pas </a:t>
            </a:r>
            <a:r>
              <a:rPr lang="fr-FR" altLang="fr-FR" dirty="0" smtClean="0"/>
              <a:t>avant; </a:t>
            </a:r>
            <a:r>
              <a:rPr lang="fr-FR" altLang="fr-FR" dirty="0" smtClean="0">
                <a:solidFill>
                  <a:schemeClr val="tx1"/>
                </a:solidFill>
                <a:cs typeface="Arial" charset="0"/>
              </a:rPr>
              <a:t>Les </a:t>
            </a:r>
            <a:r>
              <a:rPr lang="fr-FR" altLang="fr-FR" dirty="0">
                <a:solidFill>
                  <a:schemeClr val="tx1"/>
                </a:solidFill>
                <a:cs typeface="Arial" charset="0"/>
              </a:rPr>
              <a:t>séjours à l’hôpital sont </a:t>
            </a:r>
            <a:r>
              <a:rPr lang="fr-FR" altLang="fr-FR" dirty="0">
                <a:solidFill>
                  <a:srgbClr val="0070C0"/>
                </a:solidFill>
                <a:cs typeface="Arial" charset="0"/>
              </a:rPr>
              <a:t>plus fréquents</a:t>
            </a:r>
            <a:r>
              <a:rPr lang="fr-FR" altLang="fr-FR" dirty="0">
                <a:solidFill>
                  <a:schemeClr val="tx1"/>
                </a:solidFill>
                <a:cs typeface="Arial" charset="0"/>
              </a:rPr>
              <a:t>, répétés et de ce fait </a:t>
            </a:r>
            <a:r>
              <a:rPr lang="fr-FR" altLang="fr-FR" dirty="0">
                <a:solidFill>
                  <a:srgbClr val="0070C0"/>
                </a:solidFill>
                <a:cs typeface="Arial" charset="0"/>
              </a:rPr>
              <a:t>plus courts </a:t>
            </a:r>
            <a:r>
              <a:rPr lang="fr-FR" altLang="fr-FR" dirty="0">
                <a:solidFill>
                  <a:schemeClr val="tx1"/>
                </a:solidFill>
                <a:cs typeface="Arial" charset="0"/>
              </a:rPr>
              <a:t>avec un retour à domicile rapide; du coup, on a un </a:t>
            </a:r>
            <a:r>
              <a:rPr lang="fr-FR" altLang="fr-FR" dirty="0">
                <a:solidFill>
                  <a:srgbClr val="0070C0"/>
                </a:solidFill>
                <a:cs typeface="Arial" charset="0"/>
              </a:rPr>
              <a:t>turnover </a:t>
            </a:r>
            <a:r>
              <a:rPr lang="fr-FR" altLang="fr-FR" dirty="0">
                <a:solidFill>
                  <a:schemeClr val="tx1"/>
                </a:solidFill>
                <a:cs typeface="Arial" charset="0"/>
              </a:rPr>
              <a:t>de patients plus élevé, on augment le flux des patients. </a:t>
            </a:r>
            <a:endParaRPr lang="fr-FR" altLang="fr-FR" dirty="0" smtClean="0">
              <a:solidFill>
                <a:schemeClr val="tx1"/>
              </a:solidFill>
              <a:cs typeface="Arial" charset="0"/>
            </a:endParaRPr>
          </a:p>
          <a:p>
            <a:pPr marL="566737" lvl="3" indent="0">
              <a:buNone/>
            </a:pPr>
            <a:r>
              <a:rPr lang="fr-FR" altLang="fr-FR" dirty="0" smtClean="0">
                <a:solidFill>
                  <a:schemeClr val="tx1"/>
                </a:solidFill>
                <a:cs typeface="Arial" charset="0"/>
                <a:sym typeface="Wingdings"/>
              </a:rPr>
              <a:t></a:t>
            </a:r>
            <a:r>
              <a:rPr lang="fr-FR" altLang="fr-FR" dirty="0" smtClean="0">
                <a:solidFill>
                  <a:schemeClr val="tx1"/>
                </a:solidFill>
                <a:cs typeface="Arial" charset="0"/>
              </a:rPr>
              <a:t>Les </a:t>
            </a:r>
            <a:r>
              <a:rPr lang="fr-FR" altLang="fr-FR" dirty="0">
                <a:solidFill>
                  <a:schemeClr val="tx1"/>
                </a:solidFill>
                <a:cs typeface="Arial" charset="0"/>
              </a:rPr>
              <a:t>évolutions de la relation avec les patients sont inéluctables, </a:t>
            </a:r>
            <a:r>
              <a:rPr lang="fr-FR" altLang="fr-FR" dirty="0">
                <a:solidFill>
                  <a:srgbClr val="0070C0"/>
                </a:solidFill>
                <a:cs typeface="Arial" charset="0"/>
              </a:rPr>
              <a:t>car plus habitués au système, mieux informés</a:t>
            </a:r>
          </a:p>
          <a:p>
            <a:pPr marL="566737" lvl="3" indent="0">
              <a:buNone/>
            </a:pPr>
            <a:r>
              <a:rPr lang="fr-FR" altLang="fr-FR" dirty="0" smtClean="0">
                <a:solidFill>
                  <a:schemeClr val="tx1"/>
                </a:solidFill>
                <a:cs typeface="Arial" charset="0"/>
                <a:sym typeface="Wingdings"/>
              </a:rPr>
              <a:t></a:t>
            </a:r>
            <a:r>
              <a:rPr lang="fr-FR" altLang="fr-FR" dirty="0" smtClean="0">
                <a:solidFill>
                  <a:srgbClr val="0070C0"/>
                </a:solidFill>
                <a:cs typeface="Arial" charset="0"/>
              </a:rPr>
              <a:t>Les </a:t>
            </a:r>
            <a:r>
              <a:rPr lang="fr-FR" altLang="fr-FR" dirty="0">
                <a:solidFill>
                  <a:srgbClr val="0070C0"/>
                </a:solidFill>
                <a:cs typeface="Arial" charset="0"/>
              </a:rPr>
              <a:t>temps de contact avec le patient sont plus courts</a:t>
            </a:r>
            <a:r>
              <a:rPr lang="fr-FR" altLang="fr-FR" dirty="0">
                <a:solidFill>
                  <a:schemeClr val="tx1"/>
                </a:solidFill>
                <a:cs typeface="Arial" charset="0"/>
              </a:rPr>
              <a:t>, en termes de risques, un temps de récupération plus difficile </a:t>
            </a:r>
            <a:endParaRPr lang="fr-FR" altLang="fr-FR" dirty="0" smtClean="0">
              <a:solidFill>
                <a:schemeClr val="tx1"/>
              </a:solidFill>
              <a:cs typeface="Arial" charset="0"/>
            </a:endParaRPr>
          </a:p>
          <a:p>
            <a:pPr marL="566737" lvl="3" indent="0">
              <a:buNone/>
            </a:pPr>
            <a:endParaRPr lang="fr-FR" altLang="fr-FR" dirty="0">
              <a:solidFill>
                <a:schemeClr val="tx1"/>
              </a:solidFill>
              <a:cs typeface="Arial" charset="0"/>
            </a:endParaRPr>
          </a:p>
          <a:p>
            <a:pPr marL="171450" lvl="1" indent="-171450"/>
            <a:r>
              <a:rPr lang="fr-FR" altLang="fr-FR" sz="2000" dirty="0" smtClean="0">
                <a:solidFill>
                  <a:srgbClr val="0070C0"/>
                </a:solidFill>
                <a:cs typeface="Arial" charset="0"/>
              </a:rPr>
              <a:t>L’équipe est plus sollicitée dans sa coordination</a:t>
            </a:r>
            <a:endParaRPr lang="fr-FR" altLang="fr-FR" sz="2000" dirty="0">
              <a:solidFill>
                <a:srgbClr val="0070C0"/>
              </a:solidFill>
              <a:cs typeface="Arial" charset="0"/>
            </a:endParaRPr>
          </a:p>
          <a:p>
            <a:pPr marL="171450" lvl="1" indent="-171450"/>
            <a:endParaRPr lang="fr-FR" altLang="fr-FR" sz="1600" b="1" dirty="0">
              <a:solidFill>
                <a:schemeClr val="tx1"/>
              </a:solidFill>
              <a:cs typeface="Arial" charset="0"/>
            </a:endParaRPr>
          </a:p>
          <a:p>
            <a:pPr lvl="1">
              <a:buFontTx/>
              <a:buNone/>
            </a:pPr>
            <a:endParaRPr lang="fr-FR" altLang="fr-FR" sz="1600" b="1" dirty="0" smtClean="0"/>
          </a:p>
        </p:txBody>
      </p:sp>
      <p:sp>
        <p:nvSpPr>
          <p:cNvPr id="9222" name="Espace réservé du numéro de diapositive 5"/>
          <p:cNvSpPr>
            <a:spLocks noGrp="1"/>
          </p:cNvSpPr>
          <p:nvPr>
            <p:ph type="sldNum" sz="quarter" idx="4294967295"/>
          </p:nvPr>
        </p:nvSpPr>
        <p:spPr>
          <a:xfrm>
            <a:off x="8172400" y="6477000"/>
            <a:ext cx="576064"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MS PGothic" pitchFamily="34" charset="-128"/>
              </a:defRPr>
            </a:lvl1pPr>
            <a:lvl2pPr marL="742950" indent="-285750">
              <a:defRPr sz="3200">
                <a:solidFill>
                  <a:schemeClr val="tx1"/>
                </a:solidFill>
                <a:latin typeface="Arial" pitchFamily="34" charset="0"/>
                <a:ea typeface="MS PGothic" pitchFamily="34" charset="-128"/>
              </a:defRPr>
            </a:lvl2pPr>
            <a:lvl3pPr marL="1143000" indent="-228600">
              <a:defRPr sz="3200">
                <a:solidFill>
                  <a:schemeClr val="tx1"/>
                </a:solidFill>
                <a:latin typeface="Arial" pitchFamily="34" charset="0"/>
                <a:ea typeface="MS PGothic" pitchFamily="34" charset="-128"/>
              </a:defRPr>
            </a:lvl3pPr>
            <a:lvl4pPr marL="1600200" indent="-228600">
              <a:defRPr sz="3200">
                <a:solidFill>
                  <a:schemeClr val="tx1"/>
                </a:solidFill>
                <a:latin typeface="Arial" pitchFamily="34" charset="0"/>
                <a:ea typeface="MS PGothic" pitchFamily="34" charset="-128"/>
              </a:defRPr>
            </a:lvl4pPr>
            <a:lvl5pPr marL="2057400" indent="-22860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l"/>
            <a:fld id="{CAB3AD23-C76B-4B97-B1E7-FF5E3310096B}" type="slidenum">
              <a:rPr lang="fr-FR" altLang="fr-FR" sz="1200" b="1">
                <a:solidFill>
                  <a:srgbClr val="4D4D4D"/>
                </a:solidFill>
                <a:ea typeface="ＭＳ Ｐゴシック" pitchFamily="34" charset="-128"/>
              </a:rPr>
              <a:pPr algn="l"/>
              <a:t>5</a:t>
            </a:fld>
            <a:endParaRPr lang="fr-FR" altLang="fr-FR" sz="1200" b="1" dirty="0">
              <a:solidFill>
                <a:srgbClr val="4D4D4D"/>
              </a:solidFill>
              <a:ea typeface="ＭＳ Ｐゴシック" pitchFamily="34" charset="-128"/>
            </a:endParaRPr>
          </a:p>
        </p:txBody>
      </p:sp>
      <p:sp>
        <p:nvSpPr>
          <p:cNvPr id="7" name="ZoneTexte 6"/>
          <p:cNvSpPr txBox="1"/>
          <p:nvPr/>
        </p:nvSpPr>
        <p:spPr>
          <a:xfrm>
            <a:off x="7715919" y="6259378"/>
            <a:ext cx="1209973" cy="215444"/>
          </a:xfrm>
          <a:prstGeom prst="rect">
            <a:avLst/>
          </a:prstGeom>
          <a:noFill/>
        </p:spPr>
        <p:txBody>
          <a:bodyPr wrap="square" rtlCol="0">
            <a:spAutoFit/>
          </a:bodyPr>
          <a:lstStyle/>
          <a:p>
            <a:r>
              <a:rPr lang="fr-FR" sz="800" dirty="0" smtClean="0"/>
              <a:t>Source : R </a:t>
            </a:r>
            <a:r>
              <a:rPr lang="fr-FR" sz="800" dirty="0" err="1" smtClean="0"/>
              <a:t>Amalberti</a:t>
            </a:r>
            <a:endParaRPr lang="fr-FR" sz="800" dirty="0"/>
          </a:p>
        </p:txBody>
      </p:sp>
      <p:sp>
        <p:nvSpPr>
          <p:cNvPr id="2" name="Espace réservé du pied de page 1"/>
          <p:cNvSpPr>
            <a:spLocks noGrp="1"/>
          </p:cNvSpPr>
          <p:nvPr>
            <p:ph type="ftr" sz="quarter" idx="11"/>
          </p:nvPr>
        </p:nvSpPr>
        <p:spPr/>
        <p:txBody>
          <a:bodyPr/>
          <a:lstStyle/>
          <a:p>
            <a:pPr>
              <a:defRPr/>
            </a:pPr>
            <a:r>
              <a:rPr lang="fr-FR" smtClean="0"/>
              <a:t>DIAPORAMA POUR LES EQUIPES - Mai 2018</a:t>
            </a:r>
            <a:endParaRPr lang="fr-FR"/>
          </a:p>
        </p:txBody>
      </p:sp>
    </p:spTree>
    <p:extLst>
      <p:ext uri="{BB962C8B-B14F-4D97-AF65-F5344CB8AC3E}">
        <p14:creationId xmlns:p14="http://schemas.microsoft.com/office/powerpoint/2010/main" val="3185692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retenir de la littérature sur équipe</a:t>
            </a:r>
            <a:endParaRPr lang="fr-FR" dirty="0"/>
          </a:p>
        </p:txBody>
      </p:sp>
      <p:sp>
        <p:nvSpPr>
          <p:cNvPr id="3" name="Espace réservé du contenu 2"/>
          <p:cNvSpPr>
            <a:spLocks noGrp="1"/>
          </p:cNvSpPr>
          <p:nvPr>
            <p:ph idx="1"/>
          </p:nvPr>
        </p:nvSpPr>
        <p:spPr>
          <a:xfrm>
            <a:off x="179512" y="1268760"/>
            <a:ext cx="8856984" cy="4114800"/>
          </a:xfrm>
        </p:spPr>
        <p:txBody>
          <a:bodyPr/>
          <a:lstStyle/>
          <a:p>
            <a:pPr marL="457200" indent="-457200">
              <a:buFont typeface="Arial" panose="020B0604020202020204" pitchFamily="34" charset="0"/>
              <a:buChar char="•"/>
            </a:pPr>
            <a:r>
              <a:rPr lang="fr-FR" sz="2400" b="0" dirty="0" smtClean="0"/>
              <a:t>Toutes les défaillances sont liées au facteur humain, mais toutes les réussites aussi </a:t>
            </a:r>
          </a:p>
          <a:p>
            <a:pPr marL="457200" indent="-457200">
              <a:buFont typeface="Arial" panose="020B0604020202020204" pitchFamily="34" charset="0"/>
              <a:buChar char="•"/>
            </a:pPr>
            <a:r>
              <a:rPr lang="fr-FR" sz="2400" b="0" dirty="0" smtClean="0"/>
              <a:t>Les hôpitaux les plus surs ne sont pas ceux qui ont le moins d’EIG, mais ceux qui savent les gérer collectivement</a:t>
            </a:r>
          </a:p>
          <a:p>
            <a:pPr marL="457200" indent="-457200">
              <a:buFont typeface="Arial" panose="020B0604020202020204" pitchFamily="34" charset="0"/>
              <a:buChar char="•"/>
            </a:pPr>
            <a:r>
              <a:rPr lang="fr-FR" sz="2400" b="0" dirty="0" smtClean="0"/>
              <a:t>Savoir construire une équipe, c’est une compétence en soi à acquérir</a:t>
            </a:r>
          </a:p>
          <a:p>
            <a:pPr marL="457200" indent="-457200">
              <a:buFont typeface="Arial" panose="020B0604020202020204" pitchFamily="34" charset="0"/>
              <a:buChar char="•"/>
            </a:pPr>
            <a:r>
              <a:rPr lang="fr-FR" sz="2400" b="0" dirty="0" smtClean="0"/>
              <a:t>Il ne suffit pas de mettre ensemble des professionnels pour que ça fonctionne</a:t>
            </a:r>
          </a:p>
          <a:p>
            <a:pPr marL="457200" indent="-457200">
              <a:buFont typeface="Arial" panose="020B0604020202020204" pitchFamily="34" charset="0"/>
              <a:buChar char="•"/>
            </a:pPr>
            <a:r>
              <a:rPr lang="fr-FR" sz="2400" b="0" dirty="0" smtClean="0"/>
              <a:t>L’étude des facteurs humains montre que quel que soit le secteur, les Hommes ne sont pas infaillibles et que la sécurité ne peut se réduire au seul respect des procédures</a:t>
            </a:r>
            <a:endParaRPr lang="fr-FR" sz="2400" b="0" dirty="0"/>
          </a:p>
        </p:txBody>
      </p:sp>
      <p:sp>
        <p:nvSpPr>
          <p:cNvPr id="4" name="Espace réservé du pied de page 3"/>
          <p:cNvSpPr>
            <a:spLocks noGrp="1"/>
          </p:cNvSpPr>
          <p:nvPr>
            <p:ph type="ftr" sz="quarter" idx="11"/>
          </p:nvPr>
        </p:nvSpPr>
        <p:spPr>
          <a:xfrm>
            <a:off x="2819400" y="6477000"/>
            <a:ext cx="4488904" cy="457200"/>
          </a:xfrm>
        </p:spPr>
        <p:txBody>
          <a:bodyPr/>
          <a:lstStyle/>
          <a:p>
            <a:pPr eaLnBrk="0" hangingPunct="0"/>
            <a:r>
              <a:rPr lang="fr-FR" smtClean="0">
                <a:solidFill>
                  <a:srgbClr val="000000"/>
                </a:solidFill>
              </a:rPr>
              <a:t>DIAPORAMA POUR LES EQUIPES - Mai 2018</a:t>
            </a:r>
            <a:endParaRPr lang="fr-FR" altLang="fr-FR" dirty="0"/>
          </a:p>
        </p:txBody>
      </p:sp>
      <p:sp>
        <p:nvSpPr>
          <p:cNvPr id="5" name="Espace réservé du numéro de diapositive 4"/>
          <p:cNvSpPr>
            <a:spLocks noGrp="1"/>
          </p:cNvSpPr>
          <p:nvPr>
            <p:ph type="sldNum" sz="quarter" idx="4294967295"/>
          </p:nvPr>
        </p:nvSpPr>
        <p:spPr>
          <a:xfrm>
            <a:off x="7162800" y="6477000"/>
            <a:ext cx="1905000" cy="457200"/>
          </a:xfrm>
          <a:prstGeom prst="rect">
            <a:avLst/>
          </a:prstGeom>
        </p:spPr>
        <p:txBody>
          <a:bodyPr/>
          <a:lstStyle/>
          <a:p>
            <a:pPr>
              <a:defRPr/>
            </a:pPr>
            <a:fld id="{CCABDA3B-CED7-48F5-A3F9-72F9E4C5DD02}" type="slidenum">
              <a:rPr lang="fr-FR" smtClean="0">
                <a:solidFill>
                  <a:srgbClr val="000000"/>
                </a:solidFill>
              </a:rPr>
              <a:pPr>
                <a:defRPr/>
              </a:pPr>
              <a:t>6</a:t>
            </a:fld>
            <a:endParaRPr lang="fr-FR">
              <a:solidFill>
                <a:srgbClr val="000000"/>
              </a:solidFill>
            </a:endParaRPr>
          </a:p>
        </p:txBody>
      </p:sp>
    </p:spTree>
    <p:extLst>
      <p:ext uri="{BB962C8B-B14F-4D97-AF65-F5344CB8AC3E}">
        <p14:creationId xmlns:p14="http://schemas.microsoft.com/office/powerpoint/2010/main" val="2344205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932363" y="3429000"/>
            <a:ext cx="4211637" cy="2057400"/>
          </a:xfrm>
        </p:spPr>
        <p:txBody>
          <a:bodyPr/>
          <a:lstStyle/>
          <a:p>
            <a:r>
              <a:rPr lang="fr-FR" sz="8800" dirty="0" smtClean="0"/>
              <a:t>02</a:t>
            </a:r>
            <a:r>
              <a:rPr lang="fr-FR" dirty="0" smtClean="0"/>
              <a:t/>
            </a:r>
            <a:br>
              <a:rPr lang="fr-FR" dirty="0" smtClean="0"/>
            </a:br>
            <a:r>
              <a:rPr lang="fr-FR" dirty="0" smtClean="0"/>
              <a:t>Pacte</a:t>
            </a:r>
            <a:br>
              <a:rPr lang="fr-FR" dirty="0" smtClean="0"/>
            </a:br>
            <a:endParaRPr lang="fr-FR"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467544" y="-3349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dirty="0" smtClean="0"/>
              <a:t/>
            </a:r>
            <a:br>
              <a:rPr lang="fr-FR" altLang="fr-FR" dirty="0" smtClean="0"/>
            </a:br>
            <a:r>
              <a:rPr lang="fr-FR" altLang="fr-FR" dirty="0" smtClean="0"/>
              <a:t>Objectif Pacte </a:t>
            </a:r>
            <a:endParaRPr lang="fr-FR" altLang="fr-FR" dirty="0"/>
          </a:p>
        </p:txBody>
      </p:sp>
      <p:sp>
        <p:nvSpPr>
          <p:cNvPr id="13315" name="Espace réservé du contenu 2"/>
          <p:cNvSpPr>
            <a:spLocks noGrp="1"/>
          </p:cNvSpPr>
          <p:nvPr>
            <p:ph idx="1"/>
          </p:nvPr>
        </p:nvSpPr>
        <p:spPr>
          <a:xfrm>
            <a:off x="827088" y="1125538"/>
            <a:ext cx="7772400" cy="1295400"/>
          </a:xfrm>
        </p:spPr>
        <p:txBody>
          <a:bodyPr/>
          <a:lstStyle/>
          <a:p>
            <a:pPr marL="0" indent="0" algn="just">
              <a:buFontTx/>
              <a:buNone/>
            </a:pPr>
            <a:r>
              <a:rPr lang="fr-FR" altLang="fr-FR" sz="2400" dirty="0" smtClean="0">
                <a:solidFill>
                  <a:srgbClr val="FF0000"/>
                </a:solidFill>
              </a:rPr>
              <a:t>Pacte</a:t>
            </a:r>
            <a:r>
              <a:rPr lang="fr-FR" altLang="fr-FR" sz="2400" dirty="0" smtClean="0"/>
              <a:t> : </a:t>
            </a:r>
            <a:r>
              <a:rPr lang="fr-FR" altLang="fr-FR" sz="2000" dirty="0" smtClean="0"/>
              <a:t>C’est à terme, une équipe évaluée qui a mis en œuvre un Programme d’amélioration </a:t>
            </a:r>
            <a:r>
              <a:rPr lang="fr-FR" altLang="fr-FR" sz="2000" dirty="0"/>
              <a:t>c</a:t>
            </a:r>
            <a:r>
              <a:rPr lang="fr-FR" altLang="fr-FR" sz="2000" dirty="0" smtClean="0"/>
              <a:t>ontinue du travail en équipe dont l’objectif principal est d’améliorer la sécurité du patient</a:t>
            </a:r>
          </a:p>
        </p:txBody>
      </p:sp>
      <p:sp>
        <p:nvSpPr>
          <p:cNvPr id="13316" name="Espace réservé du numéro de diapositive 5"/>
          <p:cNvSpPr>
            <a:spLocks noGrp="1"/>
          </p:cNvSpPr>
          <p:nvPr>
            <p:ph type="sldNum" sz="quarter" idx="4294967295"/>
          </p:nvPr>
        </p:nvSpPr>
        <p:spPr>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A0EC4352-A598-4DC2-A4B6-D2E4AB8941C1}" type="slidenum">
              <a:rPr lang="fr-FR" altLang="fr-FR" sz="1200" b="0" smtClean="0"/>
              <a:pPr algn="ctr" eaLnBrk="1" hangingPunct="1"/>
              <a:t>8</a:t>
            </a:fld>
            <a:endParaRPr lang="fr-FR" altLang="fr-FR" sz="1200" b="0" smtClean="0"/>
          </a:p>
        </p:txBody>
      </p:sp>
      <p:graphicFrame>
        <p:nvGraphicFramePr>
          <p:cNvPr id="5" name="Diagramme 4"/>
          <p:cNvGraphicFramePr/>
          <p:nvPr/>
        </p:nvGraphicFramePr>
        <p:xfrm>
          <a:off x="395536" y="2060848"/>
          <a:ext cx="8244136" cy="4464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pied de page 1"/>
          <p:cNvSpPr>
            <a:spLocks noGrp="1"/>
          </p:cNvSpPr>
          <p:nvPr>
            <p:ph type="ftr" sz="quarter" idx="11"/>
          </p:nvPr>
        </p:nvSpPr>
        <p:spPr/>
        <p:txBody>
          <a:bodyPr/>
          <a:lstStyle/>
          <a:p>
            <a:pPr>
              <a:defRPr/>
            </a:pPr>
            <a:r>
              <a:rPr lang="fr-FR" smtClean="0"/>
              <a:t>DIAPORAMA POUR LES EQUIPES - Mai 2018</a:t>
            </a:r>
            <a:endParaRPr lang="fr-FR"/>
          </a:p>
        </p:txBody>
      </p:sp>
    </p:spTree>
    <p:extLst>
      <p:ext uri="{BB962C8B-B14F-4D97-AF65-F5344CB8AC3E}">
        <p14:creationId xmlns:p14="http://schemas.microsoft.com/office/powerpoint/2010/main" val="35167879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èche droite 31"/>
          <p:cNvSpPr/>
          <p:nvPr/>
        </p:nvSpPr>
        <p:spPr bwMode="auto">
          <a:xfrm rot="5400000">
            <a:off x="6660232" y="3630273"/>
            <a:ext cx="648072" cy="533558"/>
          </a:xfrm>
          <a:prstGeom prst="right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a:defRPr/>
            </a:pPr>
            <a:endParaRPr lang="fr-FR">
              <a:solidFill>
                <a:schemeClr val="tx1"/>
              </a:solidFill>
            </a:endParaRPr>
          </a:p>
        </p:txBody>
      </p:sp>
      <p:grpSp>
        <p:nvGrpSpPr>
          <p:cNvPr id="29" name="Groupe 28"/>
          <p:cNvGrpSpPr>
            <a:grpSpLocks/>
          </p:cNvGrpSpPr>
          <p:nvPr/>
        </p:nvGrpSpPr>
        <p:grpSpPr bwMode="auto">
          <a:xfrm>
            <a:off x="1311275" y="1270000"/>
            <a:ext cx="1785938" cy="1631950"/>
            <a:chOff x="6054992" y="3012027"/>
            <a:chExt cx="1786544" cy="1631485"/>
          </a:xfrm>
        </p:grpSpPr>
        <p:sp>
          <p:nvSpPr>
            <p:cNvPr id="22" name="Ellipse 21"/>
            <p:cNvSpPr/>
            <p:nvPr/>
          </p:nvSpPr>
          <p:spPr>
            <a:xfrm>
              <a:off x="6054992" y="3012027"/>
              <a:ext cx="1786544" cy="1631485"/>
            </a:xfrm>
            <a:prstGeom prst="ellipse">
              <a:avLst/>
            </a:prstGeom>
            <a:solidFill>
              <a:srgbClr val="FF669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7200000"/>
                <a:satOff val="-25001"/>
                <a:lumOff val="30001"/>
                <a:alphaOff val="0"/>
              </a:schemeClr>
            </a:fillRef>
            <a:effectRef idx="2">
              <a:schemeClr val="accent2">
                <a:hueOff val="-7200000"/>
                <a:satOff val="-25001"/>
                <a:lumOff val="30001"/>
                <a:alphaOff val="0"/>
              </a:schemeClr>
            </a:effectRef>
            <a:fontRef idx="minor">
              <a:schemeClr val="lt1"/>
            </a:fontRef>
          </p:style>
        </p:sp>
        <p:sp>
          <p:nvSpPr>
            <p:cNvPr id="18467" name="ZoneTexte 27"/>
            <p:cNvSpPr txBox="1">
              <a:spLocks noChangeArrowheads="1"/>
            </p:cNvSpPr>
            <p:nvPr/>
          </p:nvSpPr>
          <p:spPr bwMode="auto">
            <a:xfrm>
              <a:off x="6127000" y="3717032"/>
              <a:ext cx="1685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800">
                  <a:solidFill>
                    <a:srgbClr val="FF6600"/>
                  </a:solidFill>
                  <a:latin typeface="Arial" charset="0"/>
                </a:defRPr>
              </a:lvl1pPr>
              <a:lvl2pPr marL="742950" indent="-285750" eaLnBrk="0" hangingPunct="0">
                <a:spcBef>
                  <a:spcPct val="20000"/>
                </a:spcBef>
                <a:buBlip>
                  <a:blip r:embed="rId4"/>
                </a:buBlip>
                <a:defRPr sz="2400">
                  <a:solidFill>
                    <a:srgbClr val="003E88"/>
                  </a:solidFill>
                  <a:latin typeface="Arial"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Font typeface="Arial" charset="0"/>
                <a:buChar char="–"/>
                <a:defRPr>
                  <a:solidFill>
                    <a:srgbClr val="003E88"/>
                  </a:solidFill>
                  <a:latin typeface="Arial" charset="0"/>
                </a:defRPr>
              </a:lvl4pPr>
              <a:lvl5pPr marL="2057400" indent="-228600" eaLnBrk="0" hangingPunct="0">
                <a:spcBef>
                  <a:spcPct val="20000"/>
                </a:spcBef>
                <a:buChar char="•"/>
                <a:defRPr sz="1600">
                  <a:solidFill>
                    <a:srgbClr val="333333"/>
                  </a:solidFill>
                  <a:latin typeface="Arial" charset="0"/>
                </a:defRPr>
              </a:lvl5pPr>
              <a:lvl6pPr marL="2514600" indent="-228600" eaLnBrk="0" fontAlgn="base" hangingPunct="0">
                <a:spcBef>
                  <a:spcPct val="20000"/>
                </a:spcBef>
                <a:spcAft>
                  <a:spcPct val="0"/>
                </a:spcAft>
                <a:buChar char="•"/>
                <a:defRPr sz="1600">
                  <a:solidFill>
                    <a:srgbClr val="333333"/>
                  </a:solidFill>
                  <a:latin typeface="Arial" charset="0"/>
                </a:defRPr>
              </a:lvl6pPr>
              <a:lvl7pPr marL="2971800" indent="-228600" eaLnBrk="0" fontAlgn="base" hangingPunct="0">
                <a:spcBef>
                  <a:spcPct val="20000"/>
                </a:spcBef>
                <a:spcAft>
                  <a:spcPct val="0"/>
                </a:spcAft>
                <a:buChar char="•"/>
                <a:defRPr sz="1600">
                  <a:solidFill>
                    <a:srgbClr val="333333"/>
                  </a:solidFill>
                  <a:latin typeface="Arial" charset="0"/>
                </a:defRPr>
              </a:lvl7pPr>
              <a:lvl8pPr marL="3429000" indent="-228600" eaLnBrk="0" fontAlgn="base" hangingPunct="0">
                <a:spcBef>
                  <a:spcPct val="20000"/>
                </a:spcBef>
                <a:spcAft>
                  <a:spcPct val="0"/>
                </a:spcAft>
                <a:buChar char="•"/>
                <a:defRPr sz="1600">
                  <a:solidFill>
                    <a:srgbClr val="333333"/>
                  </a:solidFill>
                  <a:latin typeface="Arial" charset="0"/>
                </a:defRPr>
              </a:lvl8pPr>
              <a:lvl9pPr marL="3886200" indent="-228600" eaLnBrk="0" fontAlgn="base" hangingPunct="0">
                <a:spcBef>
                  <a:spcPct val="20000"/>
                </a:spcBef>
                <a:spcAft>
                  <a:spcPct val="0"/>
                </a:spcAft>
                <a:buChar char="•"/>
                <a:defRPr sz="1600">
                  <a:solidFill>
                    <a:srgbClr val="333333"/>
                  </a:solidFill>
                  <a:latin typeface="Arial" charset="0"/>
                </a:defRPr>
              </a:lvl9pPr>
            </a:lstStyle>
            <a:p>
              <a:pPr eaLnBrk="1" hangingPunct="1">
                <a:spcBef>
                  <a:spcPct val="0"/>
                </a:spcBef>
                <a:buFontTx/>
                <a:buNone/>
              </a:pPr>
              <a:r>
                <a:rPr lang="fr-FR" altLang="fr-FR" sz="1400" b="1">
                  <a:solidFill>
                    <a:schemeClr val="tx1"/>
                  </a:solidFill>
                  <a:ea typeface="ＭＳ Ｐゴシック" pitchFamily="34" charset="-128"/>
                </a:rPr>
                <a:t>L’environnement</a:t>
              </a:r>
            </a:p>
          </p:txBody>
        </p:sp>
      </p:grpSp>
      <p:grpSp>
        <p:nvGrpSpPr>
          <p:cNvPr id="18" name="Groupe 17"/>
          <p:cNvGrpSpPr/>
          <p:nvPr/>
        </p:nvGrpSpPr>
        <p:grpSpPr>
          <a:xfrm>
            <a:off x="3023992" y="1539321"/>
            <a:ext cx="1476000" cy="1296000"/>
            <a:chOff x="1686451" y="841283"/>
            <a:chExt cx="1287437" cy="1174630"/>
          </a:xfrm>
          <a:solidFill>
            <a:srgbClr val="66CCFF"/>
          </a:solidFill>
          <a:scene3d>
            <a:camera prst="orthographicFront"/>
            <a:lightRig rig="flat" dir="t"/>
          </a:scene3d>
        </p:grpSpPr>
        <p:sp>
          <p:nvSpPr>
            <p:cNvPr id="19" name="Ellipse 18"/>
            <p:cNvSpPr/>
            <p:nvPr/>
          </p:nvSpPr>
          <p:spPr>
            <a:xfrm>
              <a:off x="1686451" y="841283"/>
              <a:ext cx="1287437" cy="117463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7200000"/>
                <a:satOff val="-25001"/>
                <a:lumOff val="30001"/>
                <a:alphaOff val="0"/>
              </a:schemeClr>
            </a:fillRef>
            <a:effectRef idx="2">
              <a:schemeClr val="accent2">
                <a:hueOff val="-7200000"/>
                <a:satOff val="-25001"/>
                <a:lumOff val="30001"/>
                <a:alphaOff val="0"/>
              </a:schemeClr>
            </a:effectRef>
            <a:fontRef idx="minor">
              <a:schemeClr val="lt1"/>
            </a:fontRef>
          </p:style>
        </p:sp>
        <p:sp>
          <p:nvSpPr>
            <p:cNvPr id="20" name="Ellipse 5"/>
            <p:cNvSpPr/>
            <p:nvPr/>
          </p:nvSpPr>
          <p:spPr>
            <a:xfrm>
              <a:off x="1914876" y="983126"/>
              <a:ext cx="830588" cy="830588"/>
            </a:xfrm>
            <a:prstGeom prst="rect">
              <a:avLst/>
            </a:prstGeom>
            <a:grpFill/>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GB" sz="1600" b="1" dirty="0"/>
                <a:t>La culture</a:t>
              </a:r>
            </a:p>
          </p:txBody>
        </p:sp>
      </p:grpSp>
      <p:grpSp>
        <p:nvGrpSpPr>
          <p:cNvPr id="15" name="Groupe 14"/>
          <p:cNvGrpSpPr/>
          <p:nvPr/>
        </p:nvGrpSpPr>
        <p:grpSpPr>
          <a:xfrm>
            <a:off x="1848434" y="3321136"/>
            <a:ext cx="1512000" cy="1332000"/>
            <a:chOff x="1686451" y="841283"/>
            <a:chExt cx="1287437" cy="1174630"/>
          </a:xfrm>
          <a:scene3d>
            <a:camera prst="orthographicFront"/>
            <a:lightRig rig="flat" dir="t"/>
          </a:scene3d>
        </p:grpSpPr>
        <p:sp>
          <p:nvSpPr>
            <p:cNvPr id="16" name="Ellipse 15"/>
            <p:cNvSpPr/>
            <p:nvPr/>
          </p:nvSpPr>
          <p:spPr>
            <a:xfrm>
              <a:off x="1686451" y="841283"/>
              <a:ext cx="1287437" cy="1174630"/>
            </a:xfrm>
            <a:prstGeom prst="ellipse">
              <a:avLst/>
            </a:prstGeom>
            <a:solidFill>
              <a:schemeClr val="accent6">
                <a:lumMod val="40000"/>
                <a:lumOff val="60000"/>
              </a:schemeClr>
            </a:solidFill>
            <a:sp3d prstMaterial="plastic">
              <a:bevelT w="120900" h="88900"/>
              <a:bevelB w="88900" h="31750" prst="angle"/>
            </a:sp3d>
          </p:spPr>
          <p:style>
            <a:lnRef idx="0">
              <a:schemeClr val="lt1">
                <a:hueOff val="0"/>
                <a:satOff val="0"/>
                <a:lumOff val="0"/>
                <a:alphaOff val="0"/>
              </a:schemeClr>
            </a:lnRef>
            <a:fillRef idx="3">
              <a:schemeClr val="accent2">
                <a:hueOff val="-7200000"/>
                <a:satOff val="-25001"/>
                <a:lumOff val="30001"/>
                <a:alphaOff val="0"/>
              </a:schemeClr>
            </a:fillRef>
            <a:effectRef idx="2">
              <a:schemeClr val="accent2">
                <a:hueOff val="-7200000"/>
                <a:satOff val="-25001"/>
                <a:lumOff val="30001"/>
                <a:alphaOff val="0"/>
              </a:schemeClr>
            </a:effectRef>
            <a:fontRef idx="minor">
              <a:schemeClr val="lt1"/>
            </a:fontRef>
          </p:style>
        </p:sp>
        <p:sp>
          <p:nvSpPr>
            <p:cNvPr id="17" name="Ellipse 5"/>
            <p:cNvSpPr/>
            <p:nvPr/>
          </p:nvSpPr>
          <p:spPr>
            <a:xfrm>
              <a:off x="1686451" y="983126"/>
              <a:ext cx="1287437" cy="830588"/>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GB" sz="1400" b="1" dirty="0" err="1"/>
                <a:t>L’organisation</a:t>
              </a:r>
              <a:endParaRPr lang="en-GB" sz="1400" b="1" dirty="0"/>
            </a:p>
          </p:txBody>
        </p:sp>
      </p:grpSp>
      <p:sp>
        <p:nvSpPr>
          <p:cNvPr id="18440" name="Titre 1"/>
          <p:cNvSpPr>
            <a:spLocks noGrp="1"/>
          </p:cNvSpPr>
          <p:nvPr>
            <p:ph type="title"/>
          </p:nvPr>
        </p:nvSpPr>
        <p:spPr/>
        <p:txBody>
          <a:bodyPr/>
          <a:lstStyle/>
          <a:p>
            <a:r>
              <a:rPr lang="fr-FR" dirty="0"/>
              <a:t> Les enjeux de </a:t>
            </a:r>
            <a:r>
              <a:rPr lang="fr-FR" dirty="0" smtClean="0"/>
              <a:t>Pacte </a:t>
            </a:r>
            <a:r>
              <a:rPr lang="fr-FR" dirty="0" smtClean="0">
                <a:sym typeface="Wingdings" panose="05000000000000000000" pitchFamily="2" charset="2"/>
              </a:rPr>
              <a:t></a:t>
            </a:r>
            <a:r>
              <a:rPr lang="fr-FR" altLang="fr-FR" dirty="0" smtClean="0"/>
              <a:t>Apprendre à 	travailler ensemble</a:t>
            </a:r>
          </a:p>
        </p:txBody>
      </p:sp>
      <p:sp>
        <p:nvSpPr>
          <p:cNvPr id="17417" name="Espace réservé du numéro de diapositive 3"/>
          <p:cNvSpPr>
            <a:spLocks noGrp="1"/>
          </p:cNvSpPr>
          <p:nvPr>
            <p:ph type="sldNum" sz="quarter" idx="11"/>
          </p:nvPr>
        </p:nvSpPr>
        <p:spPr>
          <a:xfrm>
            <a:off x="8066088" y="6480175"/>
            <a:ext cx="644525" cy="476250"/>
          </a:xfrm>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4613D16-2964-4B96-BC22-0ED9C4C89913}" type="slidenum">
              <a:rPr lang="fr-FR" altLang="fr-FR" sz="900">
                <a:solidFill>
                  <a:srgbClr val="005EAA"/>
                </a:solidFill>
                <a:ea typeface="+mn-ea"/>
              </a:rPr>
              <a:pPr>
                <a:defRPr/>
              </a:pPr>
              <a:t>9</a:t>
            </a:fld>
            <a:endParaRPr lang="fr-FR" altLang="fr-FR" sz="900" dirty="0">
              <a:solidFill>
                <a:srgbClr val="005EAA"/>
              </a:solidFill>
              <a:ea typeface="+mn-ea"/>
            </a:endParaRPr>
          </a:p>
        </p:txBody>
      </p:sp>
      <p:grpSp>
        <p:nvGrpSpPr>
          <p:cNvPr id="8" name="Groupe 7"/>
          <p:cNvGrpSpPr/>
          <p:nvPr/>
        </p:nvGrpSpPr>
        <p:grpSpPr>
          <a:xfrm>
            <a:off x="1185020" y="2240595"/>
            <a:ext cx="1512000" cy="1296000"/>
            <a:chOff x="1686451" y="841283"/>
            <a:chExt cx="1287437" cy="1174630"/>
          </a:xfrm>
          <a:scene3d>
            <a:camera prst="orthographicFront"/>
            <a:lightRig rig="flat" dir="t"/>
          </a:scene3d>
        </p:grpSpPr>
        <p:sp>
          <p:nvSpPr>
            <p:cNvPr id="13" name="Ellipse 12"/>
            <p:cNvSpPr/>
            <p:nvPr/>
          </p:nvSpPr>
          <p:spPr>
            <a:xfrm>
              <a:off x="1686451" y="841283"/>
              <a:ext cx="1287437" cy="117463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7200000"/>
                <a:satOff val="-25001"/>
                <a:lumOff val="30001"/>
                <a:alphaOff val="0"/>
              </a:schemeClr>
            </a:fillRef>
            <a:effectRef idx="2">
              <a:schemeClr val="accent2">
                <a:hueOff val="-7200000"/>
                <a:satOff val="-25001"/>
                <a:lumOff val="30001"/>
                <a:alphaOff val="0"/>
              </a:schemeClr>
            </a:effectRef>
            <a:fontRef idx="minor">
              <a:schemeClr val="lt1"/>
            </a:fontRef>
          </p:style>
        </p:sp>
        <p:sp>
          <p:nvSpPr>
            <p:cNvPr id="14" name="Ellipse 5"/>
            <p:cNvSpPr/>
            <p:nvPr/>
          </p:nvSpPr>
          <p:spPr>
            <a:xfrm>
              <a:off x="1914876" y="983126"/>
              <a:ext cx="830588" cy="830588"/>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GB" sz="1600" b="1" dirty="0"/>
                <a:t>Les </a:t>
              </a:r>
              <a:r>
                <a:rPr lang="en-GB" sz="1600" b="1" dirty="0" err="1"/>
                <a:t>activités</a:t>
              </a:r>
              <a:endParaRPr lang="en-GB" sz="1600" b="1" dirty="0"/>
            </a:p>
          </p:txBody>
        </p:sp>
      </p:grpSp>
      <p:grpSp>
        <p:nvGrpSpPr>
          <p:cNvPr id="9" name="Groupe 8"/>
          <p:cNvGrpSpPr/>
          <p:nvPr/>
        </p:nvGrpSpPr>
        <p:grpSpPr>
          <a:xfrm>
            <a:off x="2356089" y="2457032"/>
            <a:ext cx="1440000" cy="1260000"/>
            <a:chOff x="2844520" y="584310"/>
            <a:chExt cx="1343777" cy="1174630"/>
          </a:xfrm>
          <a:scene3d>
            <a:camera prst="orthographicFront"/>
            <a:lightRig rig="flat" dir="t"/>
          </a:scene3d>
        </p:grpSpPr>
        <p:sp>
          <p:nvSpPr>
            <p:cNvPr id="11" name="Ellipse 10"/>
            <p:cNvSpPr/>
            <p:nvPr/>
          </p:nvSpPr>
          <p:spPr>
            <a:xfrm>
              <a:off x="2844520" y="584310"/>
              <a:ext cx="1343777" cy="117463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14400000"/>
                <a:satOff val="-50003"/>
                <a:lumOff val="60001"/>
                <a:alphaOff val="0"/>
              </a:schemeClr>
            </a:fillRef>
            <a:effectRef idx="2">
              <a:schemeClr val="accent2">
                <a:hueOff val="-14400000"/>
                <a:satOff val="-50003"/>
                <a:lumOff val="60001"/>
                <a:alphaOff val="0"/>
              </a:schemeClr>
            </a:effectRef>
            <a:fontRef idx="minor">
              <a:schemeClr val="lt1"/>
            </a:fontRef>
          </p:style>
        </p:sp>
        <p:sp>
          <p:nvSpPr>
            <p:cNvPr id="12" name="Ellipse 7"/>
            <p:cNvSpPr/>
            <p:nvPr/>
          </p:nvSpPr>
          <p:spPr>
            <a:xfrm>
              <a:off x="3041312" y="756331"/>
              <a:ext cx="950193" cy="830588"/>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GB" sz="1600" b="1" dirty="0">
                  <a:solidFill>
                    <a:schemeClr val="tx1"/>
                  </a:solidFill>
                </a:rPr>
                <a:t>Le travail en </a:t>
              </a:r>
              <a:r>
                <a:rPr lang="en-GB" sz="1600" b="1" dirty="0" err="1">
                  <a:solidFill>
                    <a:schemeClr val="tx1"/>
                  </a:solidFill>
                </a:rPr>
                <a:t>équipe</a:t>
              </a:r>
              <a:endParaRPr lang="en-GB" sz="1600" b="1" dirty="0">
                <a:solidFill>
                  <a:schemeClr val="tx1"/>
                </a:solidFill>
              </a:endParaRPr>
            </a:p>
          </p:txBody>
        </p:sp>
      </p:grpSp>
      <p:grpSp>
        <p:nvGrpSpPr>
          <p:cNvPr id="18445" name="Groupe 32"/>
          <p:cNvGrpSpPr>
            <a:grpSpLocks/>
          </p:cNvGrpSpPr>
          <p:nvPr/>
        </p:nvGrpSpPr>
        <p:grpSpPr bwMode="auto">
          <a:xfrm>
            <a:off x="250825" y="1539875"/>
            <a:ext cx="4603750" cy="3778250"/>
            <a:chOff x="251520" y="1539321"/>
            <a:chExt cx="4603309" cy="3779357"/>
          </a:xfrm>
        </p:grpSpPr>
        <p:sp>
          <p:nvSpPr>
            <p:cNvPr id="7" name="Ellipse 6"/>
            <p:cNvSpPr/>
            <p:nvPr/>
          </p:nvSpPr>
          <p:spPr>
            <a:xfrm>
              <a:off x="459517" y="1634378"/>
              <a:ext cx="4180773" cy="1782894"/>
            </a:xfrm>
            <a:prstGeom prst="ellipse">
              <a:avLst/>
            </a:prstGeom>
            <a:noFill/>
            <a:scene3d>
              <a:camera prst="orthographicFront"/>
              <a:lightRig rig="flat" dir="t"/>
            </a:scene3d>
            <a:sp3d z="-190500" extrusionH="12700" prstMaterial="matte"/>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0" name="Forme 9"/>
            <p:cNvSpPr/>
            <p:nvPr/>
          </p:nvSpPr>
          <p:spPr>
            <a:xfrm>
              <a:off x="251520" y="1539321"/>
              <a:ext cx="4603309" cy="3779357"/>
            </a:xfrm>
            <a:prstGeom prst="funnel">
              <a:avLst/>
            </a:prstGeom>
            <a:noFill/>
            <a:ln>
              <a:solidFill>
                <a:schemeClr val="bg2">
                  <a:lumMod val="40000"/>
                  <a:lumOff val="60000"/>
                </a:schemeClr>
              </a:solidFill>
            </a:ln>
          </p:spPr>
          <p:style>
            <a:lnRef idx="0">
              <a:schemeClr val="accent5"/>
            </a:lnRef>
            <a:fillRef idx="3">
              <a:schemeClr val="accent5"/>
            </a:fillRef>
            <a:effectRef idx="3">
              <a:schemeClr val="accent5"/>
            </a:effectRef>
            <a:fontRef idx="minor">
              <a:schemeClr val="lt1"/>
            </a:fontRef>
          </p:style>
        </p:sp>
      </p:grpSp>
      <p:sp>
        <p:nvSpPr>
          <p:cNvPr id="24" name="Rectangle à coins arrondis 23"/>
          <p:cNvSpPr/>
          <p:nvPr/>
        </p:nvSpPr>
        <p:spPr bwMode="auto">
          <a:xfrm>
            <a:off x="1187624" y="5318678"/>
            <a:ext cx="2880320" cy="1062650"/>
          </a:xfrm>
          <a:prstGeom prst="roundRect">
            <a:avLst/>
          </a:prstGeom>
          <a:ln>
            <a:headEnd type="none" w="med" len="med"/>
            <a:tailEnd type="none" w="med" len="med"/>
          </a:ln>
          <a:effectLst>
            <a:outerShdw blurRad="50800" dist="38100" dir="8100000" algn="tr" rotWithShape="0">
              <a:prstClr val="black">
                <a:alpha val="40000"/>
              </a:prstClr>
            </a:outerShdw>
            <a:softEdge rad="31750"/>
          </a:effectLst>
          <a:extLst/>
        </p:spPr>
        <p:style>
          <a:lnRef idx="1">
            <a:schemeClr val="accent3"/>
          </a:lnRef>
          <a:fillRef idx="2">
            <a:schemeClr val="accent3"/>
          </a:fillRef>
          <a:effectRef idx="1">
            <a:schemeClr val="accent3"/>
          </a:effectRef>
          <a:fontRef idx="minor">
            <a:schemeClr val="dk1"/>
          </a:fontRef>
        </p:style>
        <p:txBody>
          <a:bodyPr/>
          <a:lstStyle/>
          <a:p>
            <a:pPr marL="285750" indent="-285750">
              <a:buFont typeface="Arial" pitchFamily="34" charset="0"/>
              <a:buChar char="•"/>
              <a:defRPr/>
            </a:pPr>
            <a:r>
              <a:rPr lang="fr-FR" sz="1600" b="1" dirty="0">
                <a:solidFill>
                  <a:schemeClr val="tx1"/>
                </a:solidFill>
              </a:rPr>
              <a:t>Prendre conscience de l’importance du FHO</a:t>
            </a:r>
          </a:p>
          <a:p>
            <a:pPr marL="285750" indent="-285750">
              <a:buFont typeface="Arial" pitchFamily="34" charset="0"/>
              <a:buChar char="•"/>
              <a:defRPr/>
            </a:pPr>
            <a:r>
              <a:rPr lang="fr-FR" sz="1600" b="1" dirty="0"/>
              <a:t>Rendre l’équipe plus sûre et efficace</a:t>
            </a:r>
            <a:endParaRPr lang="fr-FR" sz="1600" b="1" dirty="0">
              <a:solidFill>
                <a:schemeClr val="tx1"/>
              </a:solidFill>
            </a:endParaRPr>
          </a:p>
        </p:txBody>
      </p:sp>
      <p:sp>
        <p:nvSpPr>
          <p:cNvPr id="26" name="ZoneTexte 25"/>
          <p:cNvSpPr txBox="1"/>
          <p:nvPr/>
        </p:nvSpPr>
        <p:spPr>
          <a:xfrm>
            <a:off x="5508104" y="1539321"/>
            <a:ext cx="2880320" cy="101566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fr-FR" sz="2000" dirty="0"/>
              <a:t>Comprendre et partager à partir des évènements</a:t>
            </a:r>
          </a:p>
        </p:txBody>
      </p:sp>
      <p:sp>
        <p:nvSpPr>
          <p:cNvPr id="30" name="ZoneTexte 29"/>
          <p:cNvSpPr txBox="1"/>
          <p:nvPr/>
        </p:nvSpPr>
        <p:spPr>
          <a:xfrm>
            <a:off x="5508104" y="2780928"/>
            <a:ext cx="2880320" cy="101566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fr-FR" sz="2000" dirty="0"/>
              <a:t>être en capacité de </a:t>
            </a:r>
            <a:r>
              <a:rPr lang="fr-FR" sz="2000" dirty="0" smtClean="0"/>
              <a:t>mieux </a:t>
            </a:r>
            <a:r>
              <a:rPr lang="fr-FR" sz="2000" dirty="0"/>
              <a:t>récupérer ensemble</a:t>
            </a:r>
          </a:p>
        </p:txBody>
      </p:sp>
      <p:sp>
        <p:nvSpPr>
          <p:cNvPr id="31" name="ZoneTexte 30"/>
          <p:cNvSpPr txBox="1"/>
          <p:nvPr/>
        </p:nvSpPr>
        <p:spPr>
          <a:xfrm>
            <a:off x="5508104" y="4293096"/>
            <a:ext cx="2880320" cy="2207240"/>
          </a:xfrm>
          <a:prstGeom prst="ellipse">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fr-FR" sz="1600" b="1" dirty="0"/>
              <a:t>Faire de la sécurité du patient, une affaire de chaque membre de l’équipe, dont le patient</a:t>
            </a:r>
          </a:p>
        </p:txBody>
      </p:sp>
      <p:sp>
        <p:nvSpPr>
          <p:cNvPr id="2" name="Espace réservé du pied de page 1"/>
          <p:cNvSpPr>
            <a:spLocks noGrp="1"/>
          </p:cNvSpPr>
          <p:nvPr>
            <p:ph type="ftr" sz="quarter" idx="11"/>
          </p:nvPr>
        </p:nvSpPr>
        <p:spPr/>
        <p:txBody>
          <a:bodyPr/>
          <a:lstStyle/>
          <a:p>
            <a:pPr>
              <a:defRPr/>
            </a:pPr>
            <a:r>
              <a:rPr lang="fr-FR" smtClean="0"/>
              <a:t>DIAPORAMA POUR LES EQUIPES - Mai 2018</a:t>
            </a:r>
            <a:endParaRPr lang="fr-FR"/>
          </a:p>
        </p:txBody>
      </p:sp>
    </p:spTree>
    <p:extLst>
      <p:ext uri="{BB962C8B-B14F-4D97-AF65-F5344CB8AC3E}">
        <p14:creationId xmlns:p14="http://schemas.microsoft.com/office/powerpoint/2010/main" val="861469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nodeType="afterGroup">
                            <p:stCondLst>
                              <p:cond delay="4000"/>
                            </p:stCondLst>
                            <p:childTnLst>
                              <p:par>
                                <p:cTn id="39" presetID="26"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par>
                          <p:cTn id="55" fill="hold" nodeType="afterGroup">
                            <p:stCondLst>
                              <p:cond delay="6000"/>
                            </p:stCondLst>
                            <p:childTnLst>
                              <p:par>
                                <p:cTn id="56" presetID="26"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80">
                                          <p:stCondLst>
                                            <p:cond delay="0"/>
                                          </p:stCondLst>
                                        </p:cTn>
                                        <p:tgtEl>
                                          <p:spTgt spid="18"/>
                                        </p:tgtEl>
                                      </p:cBhvr>
                                    </p:animEffect>
                                    <p:anim calcmode="lin" valueType="num">
                                      <p:cBhvr>
                                        <p:cTn id="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gtEl>
                                      </p:cBhvr>
                                      <p:to x="100000" y="60000"/>
                                    </p:animScale>
                                    <p:animScale>
                                      <p:cBhvr>
                                        <p:cTn id="65" dur="166" decel="50000">
                                          <p:stCondLst>
                                            <p:cond delay="676"/>
                                          </p:stCondLst>
                                        </p:cTn>
                                        <p:tgtEl>
                                          <p:spTgt spid="18"/>
                                        </p:tgtEl>
                                      </p:cBhvr>
                                      <p:to x="100000" y="100000"/>
                                    </p:animScale>
                                    <p:animScale>
                                      <p:cBhvr>
                                        <p:cTn id="66" dur="26">
                                          <p:stCondLst>
                                            <p:cond delay="1312"/>
                                          </p:stCondLst>
                                        </p:cTn>
                                        <p:tgtEl>
                                          <p:spTgt spid="18"/>
                                        </p:tgtEl>
                                      </p:cBhvr>
                                      <p:to x="100000" y="80000"/>
                                    </p:animScale>
                                    <p:animScale>
                                      <p:cBhvr>
                                        <p:cTn id="67" dur="166" decel="50000">
                                          <p:stCondLst>
                                            <p:cond delay="1338"/>
                                          </p:stCondLst>
                                        </p:cTn>
                                        <p:tgtEl>
                                          <p:spTgt spid="18"/>
                                        </p:tgtEl>
                                      </p:cBhvr>
                                      <p:to x="100000" y="100000"/>
                                    </p:animScale>
                                    <p:animScale>
                                      <p:cBhvr>
                                        <p:cTn id="68" dur="26">
                                          <p:stCondLst>
                                            <p:cond delay="1642"/>
                                          </p:stCondLst>
                                        </p:cTn>
                                        <p:tgtEl>
                                          <p:spTgt spid="18"/>
                                        </p:tgtEl>
                                      </p:cBhvr>
                                      <p:to x="100000" y="90000"/>
                                    </p:animScale>
                                    <p:animScale>
                                      <p:cBhvr>
                                        <p:cTn id="69" dur="166" decel="50000">
                                          <p:stCondLst>
                                            <p:cond delay="1668"/>
                                          </p:stCondLst>
                                        </p:cTn>
                                        <p:tgtEl>
                                          <p:spTgt spid="18"/>
                                        </p:tgtEl>
                                      </p:cBhvr>
                                      <p:to x="100000" y="100000"/>
                                    </p:animScale>
                                    <p:animScale>
                                      <p:cBhvr>
                                        <p:cTn id="70" dur="26">
                                          <p:stCondLst>
                                            <p:cond delay="1808"/>
                                          </p:stCondLst>
                                        </p:cTn>
                                        <p:tgtEl>
                                          <p:spTgt spid="18"/>
                                        </p:tgtEl>
                                      </p:cBhvr>
                                      <p:to x="100000" y="95000"/>
                                    </p:animScale>
                                    <p:animScale>
                                      <p:cBhvr>
                                        <p:cTn id="71" dur="166" decel="50000">
                                          <p:stCondLst>
                                            <p:cond delay="1834"/>
                                          </p:stCondLst>
                                        </p:cTn>
                                        <p:tgtEl>
                                          <p:spTgt spid="18"/>
                                        </p:tgtEl>
                                      </p:cBhvr>
                                      <p:to x="100000" y="100000"/>
                                    </p:animScale>
                                  </p:childTnLst>
                                </p:cTn>
                              </p:par>
                            </p:childTnLst>
                          </p:cTn>
                        </p:par>
                        <p:par>
                          <p:cTn id="72" fill="hold" nodeType="afterGroup">
                            <p:stCondLst>
                              <p:cond delay="8000"/>
                            </p:stCondLst>
                            <p:childTnLst>
                              <p:par>
                                <p:cTn id="73" presetID="26"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down)">
                                      <p:cBhvr>
                                        <p:cTn id="75" dur="580">
                                          <p:stCondLst>
                                            <p:cond delay="0"/>
                                          </p:stCondLst>
                                        </p:cTn>
                                        <p:tgtEl>
                                          <p:spTgt spid="29"/>
                                        </p:tgtEl>
                                      </p:cBhvr>
                                    </p:animEffect>
                                    <p:anim calcmode="lin" valueType="num">
                                      <p:cBhvr>
                                        <p:cTn id="7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1" dur="26">
                                          <p:stCondLst>
                                            <p:cond delay="650"/>
                                          </p:stCondLst>
                                        </p:cTn>
                                        <p:tgtEl>
                                          <p:spTgt spid="29"/>
                                        </p:tgtEl>
                                      </p:cBhvr>
                                      <p:to x="100000" y="60000"/>
                                    </p:animScale>
                                    <p:animScale>
                                      <p:cBhvr>
                                        <p:cTn id="82" dur="166" decel="50000">
                                          <p:stCondLst>
                                            <p:cond delay="676"/>
                                          </p:stCondLst>
                                        </p:cTn>
                                        <p:tgtEl>
                                          <p:spTgt spid="29"/>
                                        </p:tgtEl>
                                      </p:cBhvr>
                                      <p:to x="100000" y="100000"/>
                                    </p:animScale>
                                    <p:animScale>
                                      <p:cBhvr>
                                        <p:cTn id="83" dur="26">
                                          <p:stCondLst>
                                            <p:cond delay="1312"/>
                                          </p:stCondLst>
                                        </p:cTn>
                                        <p:tgtEl>
                                          <p:spTgt spid="29"/>
                                        </p:tgtEl>
                                      </p:cBhvr>
                                      <p:to x="100000" y="80000"/>
                                    </p:animScale>
                                    <p:animScale>
                                      <p:cBhvr>
                                        <p:cTn id="84" dur="166" decel="50000">
                                          <p:stCondLst>
                                            <p:cond delay="1338"/>
                                          </p:stCondLst>
                                        </p:cTn>
                                        <p:tgtEl>
                                          <p:spTgt spid="29"/>
                                        </p:tgtEl>
                                      </p:cBhvr>
                                      <p:to x="100000" y="100000"/>
                                    </p:animScale>
                                    <p:animScale>
                                      <p:cBhvr>
                                        <p:cTn id="85" dur="26">
                                          <p:stCondLst>
                                            <p:cond delay="1642"/>
                                          </p:stCondLst>
                                        </p:cTn>
                                        <p:tgtEl>
                                          <p:spTgt spid="29"/>
                                        </p:tgtEl>
                                      </p:cBhvr>
                                      <p:to x="100000" y="90000"/>
                                    </p:animScale>
                                    <p:animScale>
                                      <p:cBhvr>
                                        <p:cTn id="86" dur="166" decel="50000">
                                          <p:stCondLst>
                                            <p:cond delay="1668"/>
                                          </p:stCondLst>
                                        </p:cTn>
                                        <p:tgtEl>
                                          <p:spTgt spid="29"/>
                                        </p:tgtEl>
                                      </p:cBhvr>
                                      <p:to x="100000" y="100000"/>
                                    </p:animScale>
                                    <p:animScale>
                                      <p:cBhvr>
                                        <p:cTn id="87" dur="26">
                                          <p:stCondLst>
                                            <p:cond delay="1808"/>
                                          </p:stCondLst>
                                        </p:cTn>
                                        <p:tgtEl>
                                          <p:spTgt spid="29"/>
                                        </p:tgtEl>
                                      </p:cBhvr>
                                      <p:to x="100000" y="95000"/>
                                    </p:animScale>
                                    <p:animScale>
                                      <p:cBhvr>
                                        <p:cTn id="88" dur="166" decel="50000">
                                          <p:stCondLst>
                                            <p:cond delay="1834"/>
                                          </p:stCondLst>
                                        </p:cTn>
                                        <p:tgtEl>
                                          <p:spTgt spid="29"/>
                                        </p:tgtEl>
                                      </p:cBhvr>
                                      <p:to x="100000" y="100000"/>
                                    </p:animScale>
                                  </p:childTnLst>
                                </p:cTn>
                              </p:par>
                            </p:childTnLst>
                          </p:cTn>
                        </p:par>
                        <p:par>
                          <p:cTn id="89" fill="hold" nodeType="afterGroup">
                            <p:stCondLst>
                              <p:cond delay="10000"/>
                            </p:stCondLst>
                            <p:childTnLst>
                              <p:par>
                                <p:cTn id="90" presetID="53" presetClass="entr" presetSubtype="16"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down)">
                                      <p:cBhvr>
                                        <p:cTn id="104" dur="500"/>
                                        <p:tgtEl>
                                          <p:spTgt spid="30"/>
                                        </p:tgtEl>
                                      </p:cBhvr>
                                    </p:animEffect>
                                  </p:childTnLst>
                                </p:cTn>
                              </p:par>
                            </p:childTnLst>
                          </p:cTn>
                        </p:par>
                        <p:par>
                          <p:cTn id="105" fill="hold" nodeType="afterGroup">
                            <p:stCondLst>
                              <p:cond delay="500"/>
                            </p:stCondLst>
                            <p:childTnLst>
                              <p:par>
                                <p:cTn id="106" presetID="31" presetClass="entr" presetSubtype="0" fill="hold" nodeType="afterEffect">
                                  <p:stCondLst>
                                    <p:cond delay="25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1000" fill="hold"/>
                                        <p:tgtEl>
                                          <p:spTgt spid="32"/>
                                        </p:tgtEl>
                                        <p:attrNameLst>
                                          <p:attrName>ppt_w</p:attrName>
                                        </p:attrNameLst>
                                      </p:cBhvr>
                                      <p:tavLst>
                                        <p:tav tm="0">
                                          <p:val>
                                            <p:fltVal val="0"/>
                                          </p:val>
                                        </p:tav>
                                        <p:tav tm="100000">
                                          <p:val>
                                            <p:strVal val="#ppt_w"/>
                                          </p:val>
                                        </p:tav>
                                      </p:tavLst>
                                    </p:anim>
                                    <p:anim calcmode="lin" valueType="num">
                                      <p:cBhvr>
                                        <p:cTn id="109" dur="1000" fill="hold"/>
                                        <p:tgtEl>
                                          <p:spTgt spid="32"/>
                                        </p:tgtEl>
                                        <p:attrNameLst>
                                          <p:attrName>ppt_h</p:attrName>
                                        </p:attrNameLst>
                                      </p:cBhvr>
                                      <p:tavLst>
                                        <p:tav tm="0">
                                          <p:val>
                                            <p:fltVal val="0"/>
                                          </p:val>
                                        </p:tav>
                                        <p:tav tm="100000">
                                          <p:val>
                                            <p:strVal val="#ppt_h"/>
                                          </p:val>
                                        </p:tav>
                                      </p:tavLst>
                                    </p:anim>
                                    <p:anim calcmode="lin" valueType="num">
                                      <p:cBhvr>
                                        <p:cTn id="110" dur="1000" fill="hold"/>
                                        <p:tgtEl>
                                          <p:spTgt spid="32"/>
                                        </p:tgtEl>
                                        <p:attrNameLst>
                                          <p:attrName>style.rotation</p:attrName>
                                        </p:attrNameLst>
                                      </p:cBhvr>
                                      <p:tavLst>
                                        <p:tav tm="0">
                                          <p:val>
                                            <p:fltVal val="90"/>
                                          </p:val>
                                        </p:tav>
                                        <p:tav tm="100000">
                                          <p:val>
                                            <p:fltVal val="0"/>
                                          </p:val>
                                        </p:tav>
                                      </p:tavLst>
                                    </p:anim>
                                    <p:animEffect transition="in" filter="fade">
                                      <p:cBhvr>
                                        <p:cTn id="111" dur="1000"/>
                                        <p:tgtEl>
                                          <p:spTgt spid="32"/>
                                        </p:tgtEl>
                                      </p:cBhvr>
                                    </p:animEffect>
                                  </p:childTnLst>
                                </p:cTn>
                              </p:par>
                            </p:childTnLst>
                          </p:cTn>
                        </p:par>
                        <p:par>
                          <p:cTn id="112" fill="hold" nodeType="afterGroup">
                            <p:stCondLst>
                              <p:cond delay="1750"/>
                            </p:stCondLst>
                            <p:childTnLst>
                              <p:par>
                                <p:cTn id="113" presetID="31"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1000" fill="hold"/>
                                        <p:tgtEl>
                                          <p:spTgt spid="31"/>
                                        </p:tgtEl>
                                        <p:attrNameLst>
                                          <p:attrName>ppt_w</p:attrName>
                                        </p:attrNameLst>
                                      </p:cBhvr>
                                      <p:tavLst>
                                        <p:tav tm="0">
                                          <p:val>
                                            <p:fltVal val="0"/>
                                          </p:val>
                                        </p:tav>
                                        <p:tav tm="100000">
                                          <p:val>
                                            <p:strVal val="#ppt_w"/>
                                          </p:val>
                                        </p:tav>
                                      </p:tavLst>
                                    </p:anim>
                                    <p:anim calcmode="lin" valueType="num">
                                      <p:cBhvr>
                                        <p:cTn id="116" dur="1000" fill="hold"/>
                                        <p:tgtEl>
                                          <p:spTgt spid="31"/>
                                        </p:tgtEl>
                                        <p:attrNameLst>
                                          <p:attrName>ppt_h</p:attrName>
                                        </p:attrNameLst>
                                      </p:cBhvr>
                                      <p:tavLst>
                                        <p:tav tm="0">
                                          <p:val>
                                            <p:fltVal val="0"/>
                                          </p:val>
                                        </p:tav>
                                        <p:tav tm="100000">
                                          <p:val>
                                            <p:strVal val="#ppt_h"/>
                                          </p:val>
                                        </p:tav>
                                      </p:tavLst>
                                    </p:anim>
                                    <p:anim calcmode="lin" valueType="num">
                                      <p:cBhvr>
                                        <p:cTn id="117" dur="1000" fill="hold"/>
                                        <p:tgtEl>
                                          <p:spTgt spid="31"/>
                                        </p:tgtEl>
                                        <p:attrNameLst>
                                          <p:attrName>style.rotation</p:attrName>
                                        </p:attrNameLst>
                                      </p:cBhvr>
                                      <p:tavLst>
                                        <p:tav tm="0">
                                          <p:val>
                                            <p:fltVal val="90"/>
                                          </p:val>
                                        </p:tav>
                                        <p:tav tm="100000">
                                          <p:val>
                                            <p:fltVal val="0"/>
                                          </p:val>
                                        </p:tav>
                                      </p:tavLst>
                                    </p:anim>
                                    <p:animEffect transition="in" filter="fade">
                                      <p:cBhvr>
                                        <p:cTn id="11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S">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7086</TotalTime>
  <Words>3275</Words>
  <Application>Microsoft Office PowerPoint</Application>
  <PresentationFormat>Affichage à l'écran (4:3)</PresentationFormat>
  <Paragraphs>470</Paragraphs>
  <Slides>30</Slides>
  <Notes>22</Notes>
  <HiddenSlides>0</HiddenSlides>
  <MMClips>0</MMClips>
  <ScaleCrop>false</ScaleCrop>
  <HeadingPairs>
    <vt:vector size="4" baseType="variant">
      <vt:variant>
        <vt:lpstr>Thème</vt:lpstr>
      </vt:variant>
      <vt:variant>
        <vt:i4>4</vt:i4>
      </vt:variant>
      <vt:variant>
        <vt:lpstr>Titres des diapositives</vt:lpstr>
      </vt:variant>
      <vt:variant>
        <vt:i4>30</vt:i4>
      </vt:variant>
    </vt:vector>
  </HeadingPairs>
  <TitlesOfParts>
    <vt:vector size="34" baseType="lpstr">
      <vt:lpstr>Nouvelle présentation</vt:lpstr>
      <vt:lpstr>HAS</vt:lpstr>
      <vt:lpstr>1_Nouvelle présentation</vt:lpstr>
      <vt:lpstr>2_Nouvelle présentation</vt:lpstr>
      <vt:lpstr>Présentation PowerPoint</vt:lpstr>
      <vt:lpstr>01 Pourquoi Pacte </vt:lpstr>
      <vt:lpstr>Pourquoi s'intéresser à l’équipe  </vt:lpstr>
      <vt:lpstr>L’équipe au centre- données de   l’accréditation des médecins</vt:lpstr>
      <vt:lpstr>L’EVOLUTION DE NOTRE SYSTEME</vt:lpstr>
      <vt:lpstr>Que retenir de la littérature sur équipe</vt:lpstr>
      <vt:lpstr>02 Pacte </vt:lpstr>
      <vt:lpstr> Objectif Pacte </vt:lpstr>
      <vt:lpstr> Les enjeux de Pacte Apprendre à  travailler ensemble</vt:lpstr>
      <vt:lpstr>Une équipe : c’est qui?</vt:lpstr>
      <vt:lpstr>6 traits essentiels pour définir une équipe</vt:lpstr>
      <vt:lpstr>Principaux enseignements des expérimentations</vt:lpstr>
      <vt:lpstr>03 Pacte en pratique </vt:lpstr>
      <vt:lpstr>Pré-requis</vt:lpstr>
      <vt:lpstr>Comment et avec qui ?</vt:lpstr>
      <vt:lpstr>Rôle et mission du facilitateur</vt:lpstr>
      <vt:lpstr>Présentation PowerPoint</vt:lpstr>
      <vt:lpstr>Macro planning du programme</vt:lpstr>
      <vt:lpstr>Les détails du programme</vt:lpstr>
      <vt:lpstr>  Inventaire des outils</vt:lpstr>
      <vt:lpstr>Présentation PowerPoint</vt:lpstr>
      <vt:lpstr>Phase de diagnostic : outils</vt:lpstr>
      <vt:lpstr>Présentation PowerPoint</vt:lpstr>
      <vt:lpstr>Phase de déploiement et de suivi : les outils au choix</vt:lpstr>
      <vt:lpstr>Phase de déploiement et de suivi (3): zoom sur les outils</vt:lpstr>
      <vt:lpstr>La mesure à 1 an</vt:lpstr>
      <vt:lpstr>Présentation PowerPoint</vt:lpstr>
      <vt:lpstr>La mesure à 2 ans</vt:lpstr>
      <vt:lpstr>S’engager dans pacte (1)</vt:lpstr>
      <vt:lpstr>Conduite du projet pacte (2)</vt:lpstr>
    </vt:vector>
  </TitlesOfParts>
  <Company>xxx 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xxx xxx</dc:creator>
  <cp:lastModifiedBy>SAMI Yasmina</cp:lastModifiedBy>
  <cp:revision>473</cp:revision>
  <cp:lastPrinted>2018-03-08T16:27:04Z</cp:lastPrinted>
  <dcterms:created xsi:type="dcterms:W3CDTF">2009-06-30T09:11:07Z</dcterms:created>
  <dcterms:modified xsi:type="dcterms:W3CDTF">2018-05-24T15:55:47Z</dcterms:modified>
</cp:coreProperties>
</file>